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511" r:id="rId2"/>
    <p:sldId id="534" r:id="rId3"/>
    <p:sldId id="556" r:id="rId4"/>
    <p:sldId id="498" r:id="rId5"/>
    <p:sldId id="493" r:id="rId6"/>
    <p:sldId id="499" r:id="rId7"/>
    <p:sldId id="500" r:id="rId8"/>
    <p:sldId id="567" r:id="rId9"/>
    <p:sldId id="501" r:id="rId10"/>
    <p:sldId id="563" r:id="rId11"/>
    <p:sldId id="564" r:id="rId12"/>
    <p:sldId id="506" r:id="rId13"/>
    <p:sldId id="565" r:id="rId14"/>
    <p:sldId id="507" r:id="rId15"/>
    <p:sldId id="569" r:id="rId16"/>
    <p:sldId id="570" r:id="rId17"/>
    <p:sldId id="571" r:id="rId18"/>
    <p:sldId id="566" r:id="rId19"/>
    <p:sldId id="436" r:id="rId20"/>
    <p:sldId id="529" r:id="rId21"/>
    <p:sldId id="568" r:id="rId22"/>
    <p:sldId id="530" r:id="rId23"/>
    <p:sldId id="561" r:id="rId24"/>
    <p:sldId id="541" r:id="rId25"/>
    <p:sldId id="546" r:id="rId26"/>
    <p:sldId id="547" r:id="rId27"/>
    <p:sldId id="548" r:id="rId28"/>
    <p:sldId id="549" r:id="rId29"/>
    <p:sldId id="550" r:id="rId30"/>
    <p:sldId id="551" r:id="rId31"/>
    <p:sldId id="552" r:id="rId32"/>
    <p:sldId id="555" r:id="rId33"/>
    <p:sldId id="542" r:id="rId34"/>
    <p:sldId id="537" r:id="rId35"/>
    <p:sldId id="554" r:id="rId36"/>
    <p:sldId id="540" r:id="rId37"/>
    <p:sldId id="572" r:id="rId38"/>
    <p:sldId id="573" r:id="rId39"/>
    <p:sldId id="559" r:id="rId40"/>
    <p:sldId id="515" r:id="rId41"/>
    <p:sldId id="516" r:id="rId42"/>
    <p:sldId id="535" r:id="rId43"/>
    <p:sldId id="560" r:id="rId44"/>
    <p:sldId id="557" r:id="rId45"/>
    <p:sldId id="558" r:id="rId46"/>
    <p:sldId id="533" r:id="rId47"/>
  </p:sldIdLst>
  <p:sldSz cx="9144000" cy="6858000" type="screen4x3"/>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User" initials="LU" lastIdx="8" clrIdx="0"/>
  <p:cmAuthor id="1" name="Piotr Pluta" initials="P.P." lastIdx="3" clrIdx="1"/>
  <p:cmAuthor id="2" name="Piotr" initials="P"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544"/>
    <a:srgbClr val="DA0000"/>
    <a:srgbClr val="437BC9"/>
    <a:srgbClr val="2D7BC2"/>
    <a:srgbClr val="DB313E"/>
    <a:srgbClr val="4CBD34"/>
    <a:srgbClr val="4981CD"/>
    <a:srgbClr val="FFCC00"/>
    <a:srgbClr val="000000"/>
    <a:srgbClr val="195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2" autoAdjust="0"/>
    <p:restoredTop sz="94671" autoAdjust="0"/>
  </p:normalViewPr>
  <p:slideViewPr>
    <p:cSldViewPr>
      <p:cViewPr varScale="1">
        <p:scale>
          <a:sx n="51" d="100"/>
          <a:sy n="51" d="100"/>
        </p:scale>
        <p:origin x="1450" y="43"/>
      </p:cViewPr>
      <p:guideLst>
        <p:guide orient="horz" pos="1253"/>
        <p:guide pos="2880"/>
      </p:guideLst>
    </p:cSldViewPr>
  </p:slideViewPr>
  <p:notesTextViewPr>
    <p:cViewPr>
      <p:scale>
        <a:sx n="100" d="100"/>
        <a:sy n="100" d="100"/>
      </p:scale>
      <p:origin x="0" y="0"/>
    </p:cViewPr>
  </p:notesTextViewPr>
  <p:sorterViewPr>
    <p:cViewPr>
      <p:scale>
        <a:sx n="100" d="100"/>
        <a:sy n="100" d="100"/>
      </p:scale>
      <p:origin x="0" y="-22075"/>
    </p:cViewPr>
  </p:sorterViewPr>
  <p:notesViewPr>
    <p:cSldViewPr>
      <p:cViewPr varScale="1">
        <p:scale>
          <a:sx n="49" d="100"/>
          <a:sy n="49" d="100"/>
        </p:scale>
        <p:origin x="2755"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6EF2BD3-8DF3-4687-8DC4-6B984F39D282}" type="datetimeFigureOut">
              <a:rPr lang="nb-NO" smtClean="0"/>
              <a:t>30.11.2017</a:t>
            </a:fld>
            <a:endParaRPr lang="nb-NO"/>
          </a:p>
        </p:txBody>
      </p:sp>
      <p:sp>
        <p:nvSpPr>
          <p:cNvPr id="4" name="Plassholder for bunn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7AD5DF0-F040-4738-B084-5FD3057B7611}" type="slidenum">
              <a:rPr lang="nb-NO" smtClean="0"/>
              <a:t>‹#›</a:t>
            </a:fld>
            <a:endParaRPr lang="nb-NO"/>
          </a:p>
        </p:txBody>
      </p:sp>
    </p:spTree>
    <p:extLst>
      <p:ext uri="{BB962C8B-B14F-4D97-AF65-F5344CB8AC3E}">
        <p14:creationId xmlns:p14="http://schemas.microsoft.com/office/powerpoint/2010/main" val="621971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66B76E0-3A9C-4717-B300-89E9B0C2E849}" type="datetimeFigureOut">
              <a:rPr lang="pl-PL" smtClean="0"/>
              <a:pPr/>
              <a:t>30.11.2017</a:t>
            </a:fld>
            <a:endParaRPr lang="pl-PL"/>
          </a:p>
        </p:txBody>
      </p:sp>
      <p:sp>
        <p:nvSpPr>
          <p:cNvPr id="4" name="Symbol zastępczy obrazu slajd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BB13F4E-290E-4708-A10F-067DC88459FF}" type="slidenum">
              <a:rPr lang="pl-PL" smtClean="0"/>
              <a:pPr/>
              <a:t>‹#›</a:t>
            </a:fld>
            <a:endParaRPr lang="pl-PL"/>
          </a:p>
        </p:txBody>
      </p:sp>
    </p:spTree>
    <p:extLst>
      <p:ext uri="{BB962C8B-B14F-4D97-AF65-F5344CB8AC3E}">
        <p14:creationId xmlns:p14="http://schemas.microsoft.com/office/powerpoint/2010/main" val="1824151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Space left</a:t>
            </a:r>
            <a:r>
              <a:rPr lang="en-US" baseline="0" dirty="0" smtClean="0"/>
              <a:t> for the user to fill in </a:t>
            </a:r>
            <a:r>
              <a:rPr lang="nb-NO" baseline="0" dirty="0" smtClean="0"/>
              <a:t>[</a:t>
            </a:r>
            <a:r>
              <a:rPr lang="nb-NO" baseline="0" dirty="0" err="1" smtClean="0"/>
              <a:t>name</a:t>
            </a:r>
            <a:r>
              <a:rPr lang="nb-NO" baseline="0" dirty="0" smtClean="0"/>
              <a:t>, </a:t>
            </a:r>
            <a:r>
              <a:rPr lang="nb-NO" baseline="0" dirty="0" err="1" smtClean="0"/>
              <a:t>position</a:t>
            </a:r>
            <a:r>
              <a:rPr lang="nb-NO" baseline="0" dirty="0" smtClean="0"/>
              <a:t>, </a:t>
            </a:r>
            <a:r>
              <a:rPr lang="nb-NO" baseline="0" dirty="0" err="1" smtClean="0"/>
              <a:t>organization</a:t>
            </a:r>
            <a:r>
              <a:rPr lang="nb-NO" baseline="0" dirty="0" smtClean="0"/>
              <a:t>, </a:t>
            </a:r>
            <a:r>
              <a:rPr lang="nb-NO" baseline="0" dirty="0" err="1" smtClean="0"/>
              <a:t>address</a:t>
            </a:r>
            <a:r>
              <a:rPr lang="nb-NO" baseline="0" dirty="0" smtClean="0"/>
              <a:t>]</a:t>
            </a:r>
            <a:r>
              <a:rPr lang="en-US" baseline="0" dirty="0" smtClean="0"/>
              <a:t>. </a:t>
            </a:r>
            <a:endParaRPr lang="pl-PL" dirty="0"/>
          </a:p>
        </p:txBody>
      </p:sp>
      <p:sp>
        <p:nvSpPr>
          <p:cNvPr id="4" name="Symbol zastępczy numeru slajdu 3"/>
          <p:cNvSpPr>
            <a:spLocks noGrp="1"/>
          </p:cNvSpPr>
          <p:nvPr>
            <p:ph type="sldNum" sz="quarter" idx="10"/>
          </p:nvPr>
        </p:nvSpPr>
        <p:spPr/>
        <p:txBody>
          <a:bodyPr/>
          <a:lstStyle/>
          <a:p>
            <a:fld id="{5BB13F4E-290E-4708-A10F-067DC88459FF}" type="slidenum">
              <a:rPr lang="pl-PL" smtClean="0"/>
              <a:pPr/>
              <a:t>1</a:t>
            </a:fld>
            <a:endParaRPr lang="pl-PL"/>
          </a:p>
        </p:txBody>
      </p:sp>
    </p:spTree>
    <p:extLst>
      <p:ext uri="{BB962C8B-B14F-4D97-AF65-F5344CB8AC3E}">
        <p14:creationId xmlns:p14="http://schemas.microsoft.com/office/powerpoint/2010/main" val="1436219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5BB13F4E-290E-4708-A10F-067DC88459FF}" type="slidenum">
              <a:rPr lang="pl-PL" smtClean="0"/>
              <a:pPr/>
              <a:t>14</a:t>
            </a:fld>
            <a:endParaRPr lang="pl-PL"/>
          </a:p>
        </p:txBody>
      </p:sp>
    </p:spTree>
    <p:extLst>
      <p:ext uri="{BB962C8B-B14F-4D97-AF65-F5344CB8AC3E}">
        <p14:creationId xmlns:p14="http://schemas.microsoft.com/office/powerpoint/2010/main" val="289805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en-US" noProof="0" dirty="0"/>
          </a:p>
        </p:txBody>
      </p:sp>
      <p:sp>
        <p:nvSpPr>
          <p:cNvPr id="4" name="Plassholder for lysbildenummer 3"/>
          <p:cNvSpPr>
            <a:spLocks noGrp="1"/>
          </p:cNvSpPr>
          <p:nvPr>
            <p:ph type="sldNum" sz="quarter" idx="10"/>
          </p:nvPr>
        </p:nvSpPr>
        <p:spPr/>
        <p:txBody>
          <a:bodyPr/>
          <a:lstStyle/>
          <a:p>
            <a:fld id="{5BB13F4E-290E-4708-A10F-067DC88459FF}" type="slidenum">
              <a:rPr lang="pl-PL" smtClean="0"/>
              <a:pPr/>
              <a:t>18</a:t>
            </a:fld>
            <a:endParaRPr lang="pl-PL"/>
          </a:p>
        </p:txBody>
      </p:sp>
    </p:spTree>
    <p:extLst>
      <p:ext uri="{BB962C8B-B14F-4D97-AF65-F5344CB8AC3E}">
        <p14:creationId xmlns:p14="http://schemas.microsoft.com/office/powerpoint/2010/main" val="235940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5BB13F4E-290E-4708-A10F-067DC88459FF}" type="slidenum">
              <a:rPr lang="pl-PL" smtClean="0">
                <a:solidFill>
                  <a:prstClr val="black"/>
                </a:solidFill>
              </a:rPr>
              <a:pPr/>
              <a:t>19</a:t>
            </a:fld>
            <a:endParaRPr lang="pl-PL">
              <a:solidFill>
                <a:prstClr val="black"/>
              </a:solidFill>
            </a:endParaRPr>
          </a:p>
        </p:txBody>
      </p:sp>
    </p:spTree>
    <p:extLst>
      <p:ext uri="{BB962C8B-B14F-4D97-AF65-F5344CB8AC3E}">
        <p14:creationId xmlns:p14="http://schemas.microsoft.com/office/powerpoint/2010/main" val="2386998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noProof="0" dirty="0" smtClean="0"/>
              <a:t>A very</a:t>
            </a:r>
            <a:r>
              <a:rPr lang="en-GB" baseline="0" noProof="0" dirty="0" smtClean="0"/>
              <a:t> simple model of describing key personality characteristics</a:t>
            </a:r>
            <a:endParaRPr lang="en-GB" noProof="0" dirty="0"/>
          </a:p>
        </p:txBody>
      </p:sp>
      <p:sp>
        <p:nvSpPr>
          <p:cNvPr id="4" name="Plassholder for lysbildenummer 3"/>
          <p:cNvSpPr>
            <a:spLocks noGrp="1"/>
          </p:cNvSpPr>
          <p:nvPr>
            <p:ph type="sldNum" sz="quarter" idx="10"/>
          </p:nvPr>
        </p:nvSpPr>
        <p:spPr/>
        <p:txBody>
          <a:bodyPr/>
          <a:lstStyle/>
          <a:p>
            <a:fld id="{679FCF0D-68EF-45C2-85AD-E3DFD7C61ADE}" type="slidenum">
              <a:rPr lang="nb-NO" smtClean="0"/>
              <a:pPr/>
              <a:t>20</a:t>
            </a:fld>
            <a:endParaRPr lang="nb-NO" dirty="0"/>
          </a:p>
        </p:txBody>
      </p:sp>
    </p:spTree>
    <p:extLst>
      <p:ext uri="{BB962C8B-B14F-4D97-AF65-F5344CB8AC3E}">
        <p14:creationId xmlns:p14="http://schemas.microsoft.com/office/powerpoint/2010/main" val="1083013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noProof="0" dirty="0" smtClean="0"/>
              <a:t>Take responsibility</a:t>
            </a:r>
            <a:r>
              <a:rPr lang="en-GB" baseline="0" noProof="0" dirty="0" smtClean="0"/>
              <a:t> and act! Thinking is not acting</a:t>
            </a:r>
          </a:p>
          <a:p>
            <a:endParaRPr lang="en-GB" baseline="0" noProof="0" dirty="0" smtClean="0"/>
          </a:p>
          <a:p>
            <a:r>
              <a:rPr lang="en-GB" baseline="0" noProof="0" dirty="0" smtClean="0"/>
              <a:t>Good luck. I know you are capable and can do it!</a:t>
            </a:r>
            <a:endParaRPr lang="en-GB" noProof="0" dirty="0"/>
          </a:p>
        </p:txBody>
      </p:sp>
      <p:sp>
        <p:nvSpPr>
          <p:cNvPr id="4" name="Plassholder for lysbildenummer 3"/>
          <p:cNvSpPr>
            <a:spLocks noGrp="1"/>
          </p:cNvSpPr>
          <p:nvPr>
            <p:ph type="sldNum" sz="quarter" idx="10"/>
          </p:nvPr>
        </p:nvSpPr>
        <p:spPr/>
        <p:txBody>
          <a:bodyPr/>
          <a:lstStyle/>
          <a:p>
            <a:fld id="{679FCF0D-68EF-45C2-85AD-E3DFD7C61ADE}" type="slidenum">
              <a:rPr lang="nb-NO" smtClean="0"/>
              <a:pPr/>
              <a:t>22</a:t>
            </a:fld>
            <a:endParaRPr lang="nb-NO" dirty="0"/>
          </a:p>
        </p:txBody>
      </p:sp>
    </p:spTree>
    <p:extLst>
      <p:ext uri="{BB962C8B-B14F-4D97-AF65-F5344CB8AC3E}">
        <p14:creationId xmlns:p14="http://schemas.microsoft.com/office/powerpoint/2010/main" val="402851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noProof="0" dirty="0" smtClean="0"/>
              <a:t>Note: link to the Human Factors AS website</a:t>
            </a:r>
            <a:r>
              <a:rPr lang="en-US" baseline="0" noProof="0" dirty="0" smtClean="0"/>
              <a:t> is under the HF logo in the right-down corner; link to the DI homepage is under the logo in the left-down corner Both LinkedIn and </a:t>
            </a:r>
            <a:r>
              <a:rPr lang="en-US" baseline="0" noProof="0" dirty="0" err="1" smtClean="0"/>
              <a:t>Facebook</a:t>
            </a:r>
            <a:r>
              <a:rPr lang="en-US" baseline="0" noProof="0" dirty="0" smtClean="0"/>
              <a:t> logos link to relevant </a:t>
            </a:r>
            <a:r>
              <a:rPr lang="en-US" baseline="0" noProof="0" smtClean="0"/>
              <a:t>social network pages.</a:t>
            </a:r>
            <a:endParaRPr lang="en-US" noProof="0" dirty="0"/>
          </a:p>
        </p:txBody>
      </p:sp>
      <p:sp>
        <p:nvSpPr>
          <p:cNvPr id="4" name="Symbol zastępczy numeru slajdu 3"/>
          <p:cNvSpPr>
            <a:spLocks noGrp="1"/>
          </p:cNvSpPr>
          <p:nvPr>
            <p:ph type="sldNum" sz="quarter" idx="10"/>
          </p:nvPr>
        </p:nvSpPr>
        <p:spPr/>
        <p:txBody>
          <a:bodyPr/>
          <a:lstStyle/>
          <a:p>
            <a:fld id="{5BB13F4E-290E-4708-A10F-067DC88459FF}" type="slidenum">
              <a:rPr lang="pl-PL" smtClean="0"/>
              <a:pPr/>
              <a:t>46</a:t>
            </a:fld>
            <a:endParaRPr lang="pl-PL"/>
          </a:p>
        </p:txBody>
      </p:sp>
    </p:spTree>
    <p:extLst>
      <p:ext uri="{BB962C8B-B14F-4D97-AF65-F5344CB8AC3E}">
        <p14:creationId xmlns:p14="http://schemas.microsoft.com/office/powerpoint/2010/main" val="357299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5BB13F4E-290E-4708-A10F-067DC88459FF}" type="slidenum">
              <a:rPr lang="pl-PL" smtClean="0"/>
              <a:pPr/>
              <a:t>4</a:t>
            </a:fld>
            <a:endParaRPr lang="pl-PL"/>
          </a:p>
        </p:txBody>
      </p:sp>
    </p:spTree>
    <p:extLst>
      <p:ext uri="{BB962C8B-B14F-4D97-AF65-F5344CB8AC3E}">
        <p14:creationId xmlns:p14="http://schemas.microsoft.com/office/powerpoint/2010/main" val="145801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5BB13F4E-290E-4708-A10F-067DC88459FF}" type="slidenum">
              <a:rPr lang="pl-PL" smtClean="0"/>
              <a:pPr/>
              <a:t>7</a:t>
            </a:fld>
            <a:endParaRPr lang="pl-PL"/>
          </a:p>
        </p:txBody>
      </p:sp>
    </p:spTree>
    <p:extLst>
      <p:ext uri="{BB962C8B-B14F-4D97-AF65-F5344CB8AC3E}">
        <p14:creationId xmlns:p14="http://schemas.microsoft.com/office/powerpoint/2010/main" val="375946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5BB13F4E-290E-4708-A10F-067DC88459FF}" type="slidenum">
              <a:rPr lang="pl-PL" smtClean="0">
                <a:solidFill>
                  <a:prstClr val="black"/>
                </a:solidFill>
              </a:rPr>
              <a:pPr/>
              <a:t>8</a:t>
            </a:fld>
            <a:endParaRPr lang="pl-PL">
              <a:solidFill>
                <a:prstClr val="black"/>
              </a:solidFill>
            </a:endParaRPr>
          </a:p>
        </p:txBody>
      </p:sp>
    </p:spTree>
    <p:extLst>
      <p:ext uri="{BB962C8B-B14F-4D97-AF65-F5344CB8AC3E}">
        <p14:creationId xmlns:p14="http://schemas.microsoft.com/office/powerpoint/2010/main" val="303197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5BB13F4E-290E-4708-A10F-067DC88459FF}" type="slidenum">
              <a:rPr lang="pl-PL" smtClean="0"/>
              <a:pPr/>
              <a:t>9</a:t>
            </a:fld>
            <a:endParaRPr lang="pl-PL"/>
          </a:p>
        </p:txBody>
      </p:sp>
    </p:spTree>
    <p:extLst>
      <p:ext uri="{BB962C8B-B14F-4D97-AF65-F5344CB8AC3E}">
        <p14:creationId xmlns:p14="http://schemas.microsoft.com/office/powerpoint/2010/main" val="25436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5BB13F4E-290E-4708-A10F-067DC88459FF}" type="slidenum">
              <a:rPr lang="pl-PL" smtClean="0"/>
              <a:pPr/>
              <a:t>10</a:t>
            </a:fld>
            <a:endParaRPr lang="pl-PL"/>
          </a:p>
        </p:txBody>
      </p:sp>
    </p:spTree>
    <p:extLst>
      <p:ext uri="{BB962C8B-B14F-4D97-AF65-F5344CB8AC3E}">
        <p14:creationId xmlns:p14="http://schemas.microsoft.com/office/powerpoint/2010/main" val="204699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5BB13F4E-290E-4708-A10F-067DC88459FF}" type="slidenum">
              <a:rPr lang="pl-PL" smtClean="0"/>
              <a:pPr/>
              <a:t>11</a:t>
            </a:fld>
            <a:endParaRPr lang="pl-PL"/>
          </a:p>
        </p:txBody>
      </p:sp>
    </p:spTree>
    <p:extLst>
      <p:ext uri="{BB962C8B-B14F-4D97-AF65-F5344CB8AC3E}">
        <p14:creationId xmlns:p14="http://schemas.microsoft.com/office/powerpoint/2010/main" val="1047079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5BB13F4E-290E-4708-A10F-067DC88459FF}" type="slidenum">
              <a:rPr lang="pl-PL" smtClean="0"/>
              <a:pPr/>
              <a:t>12</a:t>
            </a:fld>
            <a:endParaRPr lang="pl-PL"/>
          </a:p>
        </p:txBody>
      </p:sp>
    </p:spTree>
    <p:extLst>
      <p:ext uri="{BB962C8B-B14F-4D97-AF65-F5344CB8AC3E}">
        <p14:creationId xmlns:p14="http://schemas.microsoft.com/office/powerpoint/2010/main" val="308122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5BB13F4E-290E-4708-A10F-067DC88459FF}" type="slidenum">
              <a:rPr lang="pl-PL" smtClean="0"/>
              <a:pPr/>
              <a:t>13</a:t>
            </a:fld>
            <a:endParaRPr lang="pl-PL"/>
          </a:p>
        </p:txBody>
      </p:sp>
    </p:spTree>
    <p:extLst>
      <p:ext uri="{BB962C8B-B14F-4D97-AF65-F5344CB8AC3E}">
        <p14:creationId xmlns:p14="http://schemas.microsoft.com/office/powerpoint/2010/main" val="114989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206A03BF-A474-4148-BB31-1D45447D3C7F}" type="datetimeFigureOut">
              <a:rPr lang="nb-NO" smtClean="0"/>
              <a:pPr/>
              <a:t>30.11.2017</a:t>
            </a:fld>
            <a:endParaRPr lang="nb-NO" dirty="0"/>
          </a:p>
        </p:txBody>
      </p:sp>
      <p:sp>
        <p:nvSpPr>
          <p:cNvPr id="4" name="Plassholder for bunntekst 3"/>
          <p:cNvSpPr>
            <a:spLocks noGrp="1"/>
          </p:cNvSpPr>
          <p:nvPr>
            <p:ph type="ftr" sz="quarter" idx="11"/>
          </p:nvPr>
        </p:nvSpPr>
        <p:spPr/>
        <p:txBody>
          <a:bodyPr/>
          <a:lstStyle/>
          <a:p>
            <a:r>
              <a:rPr lang="nb-NO" dirty="0" smtClean="0"/>
              <a:t>Yngvar Sjoner, Lederutvikling, Endring og Organisasjonsutvikling</a:t>
            </a:r>
          </a:p>
        </p:txBody>
      </p:sp>
      <p:sp>
        <p:nvSpPr>
          <p:cNvPr id="5" name="Plassholder for lysbildenummer 4"/>
          <p:cNvSpPr>
            <a:spLocks noGrp="1"/>
          </p:cNvSpPr>
          <p:nvPr>
            <p:ph type="sldNum" sz="quarter" idx="12"/>
          </p:nvPr>
        </p:nvSpPr>
        <p:spPr/>
        <p:txBody>
          <a:bodyPr/>
          <a:lstStyle/>
          <a:p>
            <a:fld id="{618D1202-9F4B-402F-822C-4B254EA50049}" type="slidenum">
              <a:rPr lang="nb-NO" smtClean="0"/>
              <a:pPr/>
              <a:t>‹#›</a:t>
            </a:fld>
            <a:endParaRPr lang="nb-NO" dirty="0"/>
          </a:p>
        </p:txBody>
      </p:sp>
    </p:spTree>
    <p:extLst>
      <p:ext uri="{BB962C8B-B14F-4D97-AF65-F5344CB8AC3E}">
        <p14:creationId xmlns:p14="http://schemas.microsoft.com/office/powerpoint/2010/main" val="93383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E77BDDF-DEC3-4BE7-A7E7-1890ED9A5968}" type="datetimeFigureOut">
              <a:rPr lang="pl-PL" smtClean="0"/>
              <a:pPr/>
              <a:t>30.11.2017</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AA6D73C-0F30-4E4D-9452-1301C1C95181}"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7BDDF-DEC3-4BE7-A7E7-1890ED9A5968}" type="datetimeFigureOut">
              <a:rPr lang="pl-PL" smtClean="0"/>
              <a:pPr/>
              <a:t>30.11.2017</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6D73C-0F30-4E4D-9452-1301C1C95181}"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hyperlink" Target="http://www.ifrc.org/Global/Documents/Secretariat/201610/IFRC%20Annual%20Report%202015-EN_LR.pd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youtu.be/IGeFaYlCAhI"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www.human-factors.no/" TargetMode="External"/><Relationship Id="rId7" Type="http://schemas.openxmlformats.org/officeDocument/2006/relationships/hyperlink" Target="http://www.facebook.com/pages/Diversity-Icebreaker-International/231854153503176"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gif"/><Relationship Id="rId5" Type="http://schemas.openxmlformats.org/officeDocument/2006/relationships/hyperlink" Target="http://www.linkedin.com/groups?gid=3085138&amp;trk=myg_ugrp_ovr" TargetMode="External"/><Relationship Id="rId10" Type="http://schemas.openxmlformats.org/officeDocument/2006/relationships/image" Target="../media/image1.png"/><Relationship Id="rId4" Type="http://schemas.openxmlformats.org/officeDocument/2006/relationships/image" Target="../media/image2.jpeg"/><Relationship Id="rId9" Type="http://schemas.openxmlformats.org/officeDocument/2006/relationships/hyperlink" Target="http://www.human-factors.no/tester/diversity_icebreaker.asp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1259632" y="3789040"/>
            <a:ext cx="6038119" cy="1348324"/>
          </a:xfrm>
        </p:spPr>
        <p:txBody>
          <a:bodyPr>
            <a:normAutofit/>
          </a:bodyPr>
          <a:lstStyle/>
          <a:p>
            <a:pPr algn="r"/>
            <a:r>
              <a:rPr lang="en-US" sz="4000" dirty="0" smtClean="0">
                <a:solidFill>
                  <a:schemeClr val="tx1">
                    <a:lumMod val="65000"/>
                    <a:lumOff val="35000"/>
                  </a:schemeClr>
                </a:solidFill>
              </a:rPr>
              <a:t>Reframing Others </a:t>
            </a:r>
            <a:br>
              <a:rPr lang="en-US" sz="4000" dirty="0" smtClean="0">
                <a:solidFill>
                  <a:schemeClr val="tx1">
                    <a:lumMod val="65000"/>
                    <a:lumOff val="35000"/>
                  </a:schemeClr>
                </a:solidFill>
              </a:rPr>
            </a:br>
            <a:r>
              <a:rPr lang="en-US" sz="4000" dirty="0" smtClean="0">
                <a:solidFill>
                  <a:schemeClr val="tx1">
                    <a:lumMod val="65000"/>
                    <a:lumOff val="35000"/>
                  </a:schemeClr>
                </a:solidFill>
              </a:rPr>
              <a:t>in </a:t>
            </a:r>
            <a:r>
              <a:rPr lang="en-US" sz="4000" dirty="0" err="1" smtClean="0">
                <a:solidFill>
                  <a:schemeClr val="tx1">
                    <a:lumMod val="65000"/>
                    <a:lumOff val="35000"/>
                  </a:schemeClr>
                </a:solidFill>
              </a:rPr>
              <a:t>Colours</a:t>
            </a:r>
            <a:r>
              <a:rPr lang="en-US" sz="4000" dirty="0" smtClean="0">
                <a:solidFill>
                  <a:schemeClr val="tx1">
                    <a:lumMod val="65000"/>
                    <a:lumOff val="35000"/>
                  </a:schemeClr>
                </a:solidFill>
              </a:rPr>
              <a:t> of Mastery</a:t>
            </a:r>
            <a:endParaRPr lang="pl-PL" sz="4000" dirty="0">
              <a:solidFill>
                <a:schemeClr val="tx1">
                  <a:lumMod val="65000"/>
                  <a:lumOff val="35000"/>
                </a:schemeClr>
              </a:solidFill>
            </a:endParaRPr>
          </a:p>
        </p:txBody>
      </p:sp>
      <p:sp>
        <p:nvSpPr>
          <p:cNvPr id="7" name="Podtytuł 6"/>
          <p:cNvSpPr>
            <a:spLocks noGrp="1"/>
          </p:cNvSpPr>
          <p:nvPr>
            <p:ph type="subTitle" idx="1"/>
          </p:nvPr>
        </p:nvSpPr>
        <p:spPr>
          <a:xfrm>
            <a:off x="755576" y="5517232"/>
            <a:ext cx="6336704" cy="1008112"/>
          </a:xfrm>
        </p:spPr>
        <p:txBody>
          <a:bodyPr>
            <a:normAutofit fontScale="92500"/>
          </a:bodyPr>
          <a:lstStyle/>
          <a:p>
            <a:pPr algn="l"/>
            <a:r>
              <a:rPr lang="en-US" sz="2400" dirty="0" smtClean="0">
                <a:solidFill>
                  <a:schemeClr val="tx1">
                    <a:lumMod val="50000"/>
                    <a:lumOff val="50000"/>
                  </a:schemeClr>
                </a:solidFill>
              </a:rPr>
              <a:t>23</a:t>
            </a:r>
            <a:r>
              <a:rPr lang="en-US" sz="2400" baseline="30000" dirty="0" smtClean="0">
                <a:solidFill>
                  <a:schemeClr val="tx1">
                    <a:lumMod val="50000"/>
                    <a:lumOff val="50000"/>
                  </a:schemeClr>
                </a:solidFill>
              </a:rPr>
              <a:t>rd</a:t>
            </a:r>
            <a:r>
              <a:rPr lang="en-US" sz="2400" dirty="0" smtClean="0">
                <a:solidFill>
                  <a:schemeClr val="tx1">
                    <a:lumMod val="50000"/>
                    <a:lumOff val="50000"/>
                  </a:schemeClr>
                </a:solidFill>
              </a:rPr>
              <a:t> November 2017</a:t>
            </a:r>
          </a:p>
          <a:p>
            <a:pPr algn="l"/>
            <a:r>
              <a:rPr lang="en-US" sz="2400" dirty="0" smtClean="0">
                <a:solidFill>
                  <a:schemeClr val="tx1">
                    <a:lumMod val="50000"/>
                    <a:lumOff val="50000"/>
                  </a:schemeClr>
                </a:solidFill>
              </a:rPr>
              <a:t>Bjørn </a:t>
            </a:r>
            <a:r>
              <a:rPr lang="en-US" sz="2400" dirty="0">
                <a:solidFill>
                  <a:schemeClr val="tx1">
                    <a:lumMod val="50000"/>
                    <a:lumOff val="50000"/>
                  </a:schemeClr>
                </a:solidFill>
              </a:rPr>
              <a:t>Z. </a:t>
            </a:r>
            <a:r>
              <a:rPr lang="en-US" sz="2400" dirty="0" smtClean="0">
                <a:solidFill>
                  <a:schemeClr val="tx1">
                    <a:lumMod val="50000"/>
                    <a:lumOff val="50000"/>
                  </a:schemeClr>
                </a:solidFill>
              </a:rPr>
              <a:t>Ekelund and Piotr Pluta, Human Factors AS</a:t>
            </a:r>
          </a:p>
          <a:p>
            <a:pPr algn="l"/>
            <a:endParaRPr lang="en-US" sz="2400" dirty="0" smtClean="0"/>
          </a:p>
        </p:txBody>
      </p:sp>
      <p:pic>
        <p:nvPicPr>
          <p:cNvPr id="9" name="Obraz 8" descr="viewer.png"/>
          <p:cNvPicPr>
            <a:picLocks noChangeAspect="1"/>
          </p:cNvPicPr>
          <p:nvPr/>
        </p:nvPicPr>
        <p:blipFill>
          <a:blip r:embed="rId3" cstate="print">
            <a:clrChange>
              <a:clrFrom>
                <a:srgbClr val="FFFFFF"/>
              </a:clrFrom>
              <a:clrTo>
                <a:srgbClr val="FFFFFF">
                  <a:alpha val="0"/>
                </a:srgbClr>
              </a:clrTo>
            </a:clrChange>
          </a:blip>
          <a:srcRect t="62999"/>
          <a:stretch>
            <a:fillRect/>
          </a:stretch>
        </p:blipFill>
        <p:spPr>
          <a:xfrm>
            <a:off x="1259632" y="231833"/>
            <a:ext cx="6466412" cy="3096344"/>
          </a:xfrm>
          <a:prstGeom prst="rect">
            <a:avLst/>
          </a:prstGeom>
        </p:spPr>
      </p:pic>
      <p:pic>
        <p:nvPicPr>
          <p:cNvPr id="5" name="Picture 7" descr="C:\Users\Bjorn\AppData\Local\Microsoft\Windows\Temporary Internet Files\Content.Outlook\OLD59A3Q\Human-Factors-logotype-h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755" y="5097611"/>
            <a:ext cx="13557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298357"/>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251520" y="44624"/>
            <a:ext cx="8568952" cy="1152128"/>
          </a:xfrm>
        </p:spPr>
        <p:txBody>
          <a:bodyPr>
            <a:normAutofit/>
          </a:bodyPr>
          <a:lstStyle/>
          <a:p>
            <a:pPr algn="l"/>
            <a:r>
              <a:rPr lang="nb-NO" sz="3600" dirty="0">
                <a:solidFill>
                  <a:schemeClr val="tx1">
                    <a:lumMod val="65000"/>
                    <a:lumOff val="35000"/>
                  </a:schemeClr>
                </a:solidFill>
              </a:rPr>
              <a:t>Stage 1: Filling in the questionnaire	</a:t>
            </a:r>
            <a:endParaRPr lang="pl-PL" sz="3600" dirty="0">
              <a:solidFill>
                <a:schemeClr val="tx1">
                  <a:lumMod val="65000"/>
                  <a:lumOff val="35000"/>
                </a:schemeClr>
              </a:solidFill>
            </a:endParaRPr>
          </a:p>
        </p:txBody>
      </p:sp>
      <p:cxnSp>
        <p:nvCxnSpPr>
          <p:cNvPr id="13" name="Łącznik prosty 6"/>
          <p:cNvCxnSpPr/>
          <p:nvPr/>
        </p:nvCxnSpPr>
        <p:spPr>
          <a:xfrm>
            <a:off x="0" y="980728"/>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grpSp>
        <p:nvGrpSpPr>
          <p:cNvPr id="14" name="Gruppe 13"/>
          <p:cNvGrpSpPr/>
          <p:nvPr/>
        </p:nvGrpSpPr>
        <p:grpSpPr>
          <a:xfrm>
            <a:off x="107504" y="5661248"/>
            <a:ext cx="4896544" cy="1067196"/>
            <a:chOff x="179512" y="5517232"/>
            <a:chExt cx="5616624" cy="1224136"/>
          </a:xfrm>
        </p:grpSpPr>
        <p:pic>
          <p:nvPicPr>
            <p:cNvPr id="15" name="Obraz 8" descr="viewer.png"/>
            <p:cNvPicPr>
              <a:picLocks noChangeAspect="1"/>
            </p:cNvPicPr>
            <p:nvPr/>
          </p:nvPicPr>
          <p:blipFill>
            <a:blip r:embed="rId3" cstate="print">
              <a:clrChange>
                <a:clrFrom>
                  <a:srgbClr val="FFFFFF"/>
                </a:clrFrom>
                <a:clrTo>
                  <a:srgbClr val="FFFFFF">
                    <a:alpha val="0"/>
                  </a:srgbClr>
                </a:clrTo>
              </a:clrChange>
            </a:blip>
            <a:srcRect t="62999" b="4961"/>
            <a:stretch>
              <a:fillRect/>
            </a:stretch>
          </p:blipFill>
          <p:spPr>
            <a:xfrm>
              <a:off x="179512" y="5517232"/>
              <a:ext cx="2952328" cy="1224136"/>
            </a:xfrm>
            <a:prstGeom prst="rect">
              <a:avLst/>
            </a:prstGeom>
          </p:spPr>
        </p:pic>
        <p:pic>
          <p:nvPicPr>
            <p:cNvPr id="16" name="Obraz 8" descr="viewer.png"/>
            <p:cNvPicPr>
              <a:picLocks noChangeAspect="1"/>
            </p:cNvPicPr>
            <p:nvPr/>
          </p:nvPicPr>
          <p:blipFill>
            <a:blip r:embed="rId3" cstate="print">
              <a:clrChange>
                <a:clrFrom>
                  <a:srgbClr val="FFFFFF"/>
                </a:clrFrom>
                <a:clrTo>
                  <a:srgbClr val="FFFFFF">
                    <a:alpha val="0"/>
                  </a:srgbClr>
                </a:clrTo>
              </a:clrChange>
            </a:blip>
            <a:srcRect t="95039"/>
            <a:stretch>
              <a:fillRect/>
            </a:stretch>
          </p:blipFill>
          <p:spPr>
            <a:xfrm>
              <a:off x="2843808" y="6453336"/>
              <a:ext cx="2952328" cy="189541"/>
            </a:xfrm>
            <a:prstGeom prst="rect">
              <a:avLst/>
            </a:prstGeom>
          </p:spPr>
        </p:pic>
      </p:grpSp>
      <p:sp>
        <p:nvSpPr>
          <p:cNvPr id="11" name="TekstSylinder 10"/>
          <p:cNvSpPr txBox="1"/>
          <p:nvPr/>
        </p:nvSpPr>
        <p:spPr>
          <a:xfrm>
            <a:off x="324486" y="1823298"/>
            <a:ext cx="3023378" cy="3493264"/>
          </a:xfrm>
          <a:prstGeom prst="rect">
            <a:avLst/>
          </a:prstGeom>
          <a:noFill/>
        </p:spPr>
        <p:txBody>
          <a:bodyPr wrap="square" rtlCol="0">
            <a:spAutoFit/>
          </a:bodyPr>
          <a:lstStyle/>
          <a:p>
            <a:pPr>
              <a:spcAft>
                <a:spcPts val="600"/>
              </a:spcAft>
            </a:pPr>
            <a:r>
              <a:rPr lang="nb-NO" sz="2400" dirty="0">
                <a:solidFill>
                  <a:schemeClr val="tx1">
                    <a:lumMod val="65000"/>
                    <a:lumOff val="35000"/>
                  </a:schemeClr>
                </a:solidFill>
              </a:rPr>
              <a:t>Any combination is possible as long as it adds up to a total of 6:</a:t>
            </a:r>
          </a:p>
          <a:p>
            <a:pPr algn="ctr"/>
            <a:r>
              <a:rPr lang="it-IT" sz="2000" dirty="0">
                <a:solidFill>
                  <a:schemeClr val="tx1">
                    <a:lumMod val="65000"/>
                    <a:lumOff val="35000"/>
                  </a:schemeClr>
                </a:solidFill>
                <a:cs typeface="Tahoma" pitchFamily="34" charset="0"/>
              </a:rPr>
              <a:t>6-0-0</a:t>
            </a:r>
          </a:p>
          <a:p>
            <a:pPr algn="ctr"/>
            <a:r>
              <a:rPr lang="it-IT" sz="2000" dirty="0">
                <a:solidFill>
                  <a:schemeClr val="tx1">
                    <a:lumMod val="65000"/>
                    <a:lumOff val="35000"/>
                  </a:schemeClr>
                </a:solidFill>
                <a:cs typeface="Tahoma" pitchFamily="34" charset="0"/>
              </a:rPr>
              <a:t>5-1-0</a:t>
            </a:r>
          </a:p>
          <a:p>
            <a:pPr algn="ctr"/>
            <a:r>
              <a:rPr lang="it-IT" sz="2000" dirty="0">
                <a:solidFill>
                  <a:schemeClr val="tx1">
                    <a:lumMod val="65000"/>
                    <a:lumOff val="35000"/>
                  </a:schemeClr>
                </a:solidFill>
                <a:cs typeface="Tahoma" pitchFamily="34" charset="0"/>
              </a:rPr>
              <a:t>4-2-0</a:t>
            </a:r>
          </a:p>
          <a:p>
            <a:pPr algn="ctr"/>
            <a:r>
              <a:rPr lang="it-IT" sz="2000" dirty="0">
                <a:solidFill>
                  <a:schemeClr val="tx1">
                    <a:lumMod val="65000"/>
                    <a:lumOff val="35000"/>
                  </a:schemeClr>
                </a:solidFill>
                <a:cs typeface="Tahoma" pitchFamily="34" charset="0"/>
              </a:rPr>
              <a:t>4-1-1</a:t>
            </a:r>
          </a:p>
          <a:p>
            <a:pPr algn="ctr"/>
            <a:r>
              <a:rPr lang="it-IT" sz="2000" dirty="0">
                <a:solidFill>
                  <a:schemeClr val="tx1">
                    <a:lumMod val="65000"/>
                    <a:lumOff val="35000"/>
                  </a:schemeClr>
                </a:solidFill>
                <a:cs typeface="Tahoma" pitchFamily="34" charset="0"/>
              </a:rPr>
              <a:t>3-2-1</a:t>
            </a:r>
          </a:p>
          <a:p>
            <a:pPr algn="ctr"/>
            <a:r>
              <a:rPr lang="it-IT" sz="2000" dirty="0">
                <a:solidFill>
                  <a:schemeClr val="tx1">
                    <a:lumMod val="65000"/>
                    <a:lumOff val="35000"/>
                  </a:schemeClr>
                </a:solidFill>
                <a:cs typeface="Tahoma" pitchFamily="34" charset="0"/>
              </a:rPr>
              <a:t>2-2-2</a:t>
            </a:r>
          </a:p>
          <a:p>
            <a:endParaRPr lang="nb-NO" sz="2400" dirty="0"/>
          </a:p>
        </p:txBody>
      </p:sp>
      <p:pic>
        <p:nvPicPr>
          <p:cNvPr id="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57" t="2302" r="3615" b="14667"/>
          <a:stretch/>
        </p:blipFill>
        <p:spPr bwMode="auto">
          <a:xfrm>
            <a:off x="3427673" y="2198400"/>
            <a:ext cx="5351130" cy="367887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3717136" y="4412500"/>
            <a:ext cx="4671288" cy="340202"/>
          </a:xfrm>
          <a:prstGeom prst="rect">
            <a:avLst/>
          </a:prstGeom>
          <a:noFill/>
          <a:ln>
            <a:solidFill>
              <a:srgbClr val="DB3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99765945"/>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251520" y="44624"/>
            <a:ext cx="8568952" cy="1152128"/>
          </a:xfrm>
        </p:spPr>
        <p:txBody>
          <a:bodyPr>
            <a:normAutofit/>
          </a:bodyPr>
          <a:lstStyle/>
          <a:p>
            <a:pPr algn="l"/>
            <a:r>
              <a:rPr lang="nb-NO" sz="3600" dirty="0">
                <a:solidFill>
                  <a:schemeClr val="tx1">
                    <a:lumMod val="65000"/>
                    <a:lumOff val="35000"/>
                  </a:schemeClr>
                </a:solidFill>
              </a:rPr>
              <a:t>Stage 1: Scoring the questionnaire	</a:t>
            </a:r>
            <a:endParaRPr lang="pl-PL" sz="3600" dirty="0">
              <a:solidFill>
                <a:schemeClr val="tx1">
                  <a:lumMod val="65000"/>
                  <a:lumOff val="35000"/>
                </a:schemeClr>
              </a:solidFill>
            </a:endParaRPr>
          </a:p>
        </p:txBody>
      </p:sp>
      <p:cxnSp>
        <p:nvCxnSpPr>
          <p:cNvPr id="13" name="Łącznik prosty 6"/>
          <p:cNvCxnSpPr/>
          <p:nvPr/>
        </p:nvCxnSpPr>
        <p:spPr>
          <a:xfrm>
            <a:off x="0" y="980728"/>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grpSp>
        <p:nvGrpSpPr>
          <p:cNvPr id="14" name="Gruppe 13"/>
          <p:cNvGrpSpPr/>
          <p:nvPr/>
        </p:nvGrpSpPr>
        <p:grpSpPr>
          <a:xfrm>
            <a:off x="107504" y="5661248"/>
            <a:ext cx="4896544" cy="1067196"/>
            <a:chOff x="179512" y="5517232"/>
            <a:chExt cx="5616624" cy="1224136"/>
          </a:xfrm>
        </p:grpSpPr>
        <p:pic>
          <p:nvPicPr>
            <p:cNvPr id="15" name="Obraz 8" descr="viewer.png"/>
            <p:cNvPicPr>
              <a:picLocks noChangeAspect="1"/>
            </p:cNvPicPr>
            <p:nvPr/>
          </p:nvPicPr>
          <p:blipFill>
            <a:blip r:embed="rId3" cstate="print">
              <a:clrChange>
                <a:clrFrom>
                  <a:srgbClr val="FFFFFF"/>
                </a:clrFrom>
                <a:clrTo>
                  <a:srgbClr val="FFFFFF">
                    <a:alpha val="0"/>
                  </a:srgbClr>
                </a:clrTo>
              </a:clrChange>
            </a:blip>
            <a:srcRect t="62999" b="4961"/>
            <a:stretch>
              <a:fillRect/>
            </a:stretch>
          </p:blipFill>
          <p:spPr>
            <a:xfrm>
              <a:off x="179512" y="5517232"/>
              <a:ext cx="2952328" cy="1224136"/>
            </a:xfrm>
            <a:prstGeom prst="rect">
              <a:avLst/>
            </a:prstGeom>
          </p:spPr>
        </p:pic>
        <p:pic>
          <p:nvPicPr>
            <p:cNvPr id="16" name="Obraz 8" descr="viewer.png"/>
            <p:cNvPicPr>
              <a:picLocks noChangeAspect="1"/>
            </p:cNvPicPr>
            <p:nvPr/>
          </p:nvPicPr>
          <p:blipFill>
            <a:blip r:embed="rId3" cstate="print">
              <a:clrChange>
                <a:clrFrom>
                  <a:srgbClr val="FFFFFF"/>
                </a:clrFrom>
                <a:clrTo>
                  <a:srgbClr val="FFFFFF">
                    <a:alpha val="0"/>
                  </a:srgbClr>
                </a:clrTo>
              </a:clrChange>
            </a:blip>
            <a:srcRect t="95039"/>
            <a:stretch>
              <a:fillRect/>
            </a:stretch>
          </p:blipFill>
          <p:spPr>
            <a:xfrm>
              <a:off x="2843808" y="6453336"/>
              <a:ext cx="2952328" cy="189541"/>
            </a:xfrm>
            <a:prstGeom prst="rect">
              <a:avLst/>
            </a:prstGeom>
          </p:spPr>
        </p:pic>
      </p:grpSp>
      <p:sp>
        <p:nvSpPr>
          <p:cNvPr id="19" name="TekstSylinder 18"/>
          <p:cNvSpPr txBox="1"/>
          <p:nvPr/>
        </p:nvSpPr>
        <p:spPr>
          <a:xfrm>
            <a:off x="323528" y="1447324"/>
            <a:ext cx="3024336" cy="4708981"/>
          </a:xfrm>
          <a:prstGeom prst="rect">
            <a:avLst/>
          </a:prstGeom>
          <a:noFill/>
        </p:spPr>
        <p:txBody>
          <a:bodyPr wrap="square" rtlCol="0">
            <a:spAutoFit/>
          </a:bodyPr>
          <a:lstStyle/>
          <a:p>
            <a:pPr>
              <a:spcAft>
                <a:spcPts val="2400"/>
              </a:spcAft>
            </a:pPr>
            <a:r>
              <a:rPr lang="en-US" sz="2400" dirty="0">
                <a:solidFill>
                  <a:schemeClr val="tx1">
                    <a:lumMod val="65000"/>
                    <a:lumOff val="35000"/>
                  </a:schemeClr>
                </a:solidFill>
              </a:rPr>
              <a:t>Count all ticks in the blue cells and write the number next to blue and on the first page</a:t>
            </a:r>
          </a:p>
          <a:p>
            <a:pPr>
              <a:spcAft>
                <a:spcPts val="2400"/>
              </a:spcAft>
            </a:pPr>
            <a:r>
              <a:rPr lang="en-US" sz="2400" dirty="0">
                <a:solidFill>
                  <a:schemeClr val="tx1">
                    <a:lumMod val="65000"/>
                    <a:lumOff val="35000"/>
                  </a:schemeClr>
                </a:solidFill>
              </a:rPr>
              <a:t>Do the same with Red and Green</a:t>
            </a:r>
          </a:p>
          <a:p>
            <a:pPr>
              <a:spcAft>
                <a:spcPts val="2400"/>
              </a:spcAft>
            </a:pPr>
            <a:r>
              <a:rPr lang="en-US" sz="2400" dirty="0">
                <a:solidFill>
                  <a:schemeClr val="tx1">
                    <a:lumMod val="65000"/>
                    <a:lumOff val="35000"/>
                  </a:schemeClr>
                </a:solidFill>
              </a:rPr>
              <a:t>The total score of     Blue + Red + Green=84</a:t>
            </a:r>
          </a:p>
          <a:p>
            <a:endParaRPr lang="en-US" sz="2400" dirty="0"/>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72" t="4112" r="2634" b="11750"/>
          <a:stretch/>
        </p:blipFill>
        <p:spPr bwMode="auto">
          <a:xfrm>
            <a:off x="3491880" y="2192288"/>
            <a:ext cx="5328592" cy="366497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6456" y="4437112"/>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8161" y="4520188"/>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6456" y="4615071"/>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4088" y="4467908"/>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264" y="4463881"/>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7608" y="4590248"/>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6456" y="4797152"/>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2425" y="4918756"/>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4088" y="4797152"/>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4088" y="4941168"/>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1872" y="4789106"/>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264" y="4906683"/>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3652" y="5157192"/>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2784" y="5286675"/>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9823" y="5153165"/>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363" y="5263331"/>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6098" y="5347477"/>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264" y="5213967"/>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6455" y="5539644"/>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98160" y="5517232"/>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6689" y="5638836"/>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5837" y="5735656"/>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8519" y="5638836"/>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264" y="5644334"/>
            <a:ext cx="111471" cy="12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7123608" y="3942668"/>
            <a:ext cx="393056" cy="276999"/>
          </a:xfrm>
          <a:prstGeom prst="rect">
            <a:avLst/>
          </a:prstGeom>
          <a:noFill/>
        </p:spPr>
        <p:txBody>
          <a:bodyPr wrap="none" rtlCol="0">
            <a:spAutoFit/>
          </a:bodyPr>
          <a:lstStyle/>
          <a:p>
            <a:r>
              <a:rPr lang="nb-NO" sz="1200" dirty="0">
                <a:solidFill>
                  <a:schemeClr val="tx1">
                    <a:lumMod val="75000"/>
                    <a:lumOff val="25000"/>
                  </a:schemeClr>
                </a:solidFill>
                <a:latin typeface="Lucida Handwriting" pitchFamily="66" charset="0"/>
              </a:rPr>
              <a:t>35</a:t>
            </a:r>
            <a:endParaRPr lang="es-ES" sz="1400" dirty="0">
              <a:solidFill>
                <a:schemeClr val="tx1">
                  <a:lumMod val="75000"/>
                  <a:lumOff val="25000"/>
                </a:schemeClr>
              </a:solidFill>
              <a:latin typeface="Lucida Handwriting" pitchFamily="66" charset="0"/>
            </a:endParaRPr>
          </a:p>
        </p:txBody>
      </p:sp>
      <p:sp>
        <p:nvSpPr>
          <p:cNvPr id="42" name="TextBox 41"/>
          <p:cNvSpPr txBox="1"/>
          <p:nvPr/>
        </p:nvSpPr>
        <p:spPr>
          <a:xfrm>
            <a:off x="7466186" y="3937862"/>
            <a:ext cx="393056" cy="276999"/>
          </a:xfrm>
          <a:prstGeom prst="rect">
            <a:avLst/>
          </a:prstGeom>
          <a:noFill/>
        </p:spPr>
        <p:txBody>
          <a:bodyPr wrap="none" rtlCol="0">
            <a:spAutoFit/>
          </a:bodyPr>
          <a:lstStyle/>
          <a:p>
            <a:r>
              <a:rPr lang="nb-NO" sz="1200" dirty="0">
                <a:solidFill>
                  <a:schemeClr val="tx1">
                    <a:lumMod val="75000"/>
                    <a:lumOff val="25000"/>
                  </a:schemeClr>
                </a:solidFill>
                <a:latin typeface="Lucida Handwriting" pitchFamily="66" charset="0"/>
              </a:rPr>
              <a:t>25</a:t>
            </a:r>
            <a:endParaRPr lang="es-ES" sz="1400" dirty="0">
              <a:solidFill>
                <a:schemeClr val="tx1">
                  <a:lumMod val="75000"/>
                  <a:lumOff val="25000"/>
                </a:schemeClr>
              </a:solidFill>
              <a:latin typeface="Lucida Handwriting" pitchFamily="66" charset="0"/>
            </a:endParaRPr>
          </a:p>
        </p:txBody>
      </p:sp>
      <p:sp>
        <p:nvSpPr>
          <p:cNvPr id="43" name="TextBox 42"/>
          <p:cNvSpPr txBox="1"/>
          <p:nvPr/>
        </p:nvSpPr>
        <p:spPr>
          <a:xfrm>
            <a:off x="7821142" y="3933056"/>
            <a:ext cx="393056" cy="276999"/>
          </a:xfrm>
          <a:prstGeom prst="rect">
            <a:avLst/>
          </a:prstGeom>
          <a:noFill/>
        </p:spPr>
        <p:txBody>
          <a:bodyPr wrap="none" rtlCol="0">
            <a:spAutoFit/>
          </a:bodyPr>
          <a:lstStyle/>
          <a:p>
            <a:r>
              <a:rPr lang="nb-NO" sz="1200" dirty="0">
                <a:solidFill>
                  <a:schemeClr val="tx1">
                    <a:lumMod val="75000"/>
                    <a:lumOff val="25000"/>
                  </a:schemeClr>
                </a:solidFill>
                <a:latin typeface="Lucida Handwriting" pitchFamily="66" charset="0"/>
              </a:rPr>
              <a:t>24</a:t>
            </a:r>
            <a:endParaRPr lang="es-ES" sz="1400" dirty="0">
              <a:solidFill>
                <a:schemeClr val="tx1">
                  <a:lumMod val="75000"/>
                  <a:lumOff val="25000"/>
                </a:schemeClr>
              </a:solidFill>
              <a:latin typeface="Lucida Handwriting" pitchFamily="66" charset="0"/>
            </a:endParaRPr>
          </a:p>
        </p:txBody>
      </p:sp>
      <p:sp>
        <p:nvSpPr>
          <p:cNvPr id="44" name="Ellipse 23"/>
          <p:cNvSpPr/>
          <p:nvPr/>
        </p:nvSpPr>
        <p:spPr>
          <a:xfrm rot="3605957">
            <a:off x="8223767" y="3933778"/>
            <a:ext cx="294778" cy="294778"/>
          </a:xfrm>
          <a:prstGeom prst="ellipse">
            <a:avLst/>
          </a:prstGeom>
          <a:noFill/>
          <a:ln>
            <a:solidFill>
              <a:srgbClr val="DB3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94567359"/>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Podtytuł 7"/>
          <p:cNvSpPr>
            <a:spLocks noGrp="1"/>
          </p:cNvSpPr>
          <p:nvPr>
            <p:ph type="subTitle" idx="1"/>
          </p:nvPr>
        </p:nvSpPr>
        <p:spPr>
          <a:xfrm>
            <a:off x="449080" y="1459866"/>
            <a:ext cx="4464496" cy="4320480"/>
          </a:xfrm>
        </p:spPr>
        <p:txBody>
          <a:bodyPr>
            <a:normAutofit/>
          </a:bodyPr>
          <a:lstStyle/>
          <a:p>
            <a:pPr marL="514350" indent="-514350" algn="l">
              <a:buFont typeface="+mj-lt"/>
              <a:buAutoNum type="arabicPeriod"/>
            </a:pPr>
            <a:r>
              <a:rPr lang="en-US" sz="2800" dirty="0" smtClean="0">
                <a:solidFill>
                  <a:schemeClr val="tx1">
                    <a:lumMod val="85000"/>
                    <a:lumOff val="15000"/>
                  </a:schemeClr>
                </a:solidFill>
              </a:rPr>
              <a:t>What </a:t>
            </a:r>
            <a:r>
              <a:rPr lang="en-US" sz="2800" dirty="0">
                <a:solidFill>
                  <a:schemeClr val="tx1">
                    <a:lumMod val="85000"/>
                    <a:lumOff val="15000"/>
                  </a:schemeClr>
                </a:solidFill>
              </a:rPr>
              <a:t>are the great qualities of </a:t>
            </a:r>
            <a:r>
              <a:rPr lang="en-US" sz="2800" dirty="0" smtClean="0">
                <a:solidFill>
                  <a:schemeClr val="tx1">
                    <a:lumMod val="85000"/>
                    <a:lumOff val="15000"/>
                  </a:schemeClr>
                </a:solidFill>
              </a:rPr>
              <a:t>people of your </a:t>
            </a:r>
            <a:r>
              <a:rPr lang="en-US" sz="2800" dirty="0">
                <a:solidFill>
                  <a:schemeClr val="tx1">
                    <a:lumMod val="85000"/>
                    <a:lumOff val="15000"/>
                  </a:schemeClr>
                </a:solidFill>
              </a:rPr>
              <a:t>own color in interaction with others?</a:t>
            </a:r>
          </a:p>
          <a:p>
            <a:pPr marL="514350" indent="-514350" algn="l">
              <a:buFont typeface="+mj-lt"/>
              <a:buAutoNum type="arabicPeriod"/>
            </a:pPr>
            <a:endParaRPr lang="en-GB" sz="2800" dirty="0" smtClean="0">
              <a:solidFill>
                <a:schemeClr val="tx1">
                  <a:lumMod val="85000"/>
                  <a:lumOff val="15000"/>
                </a:schemeClr>
              </a:solidFill>
            </a:endParaRPr>
          </a:p>
          <a:p>
            <a:pPr marL="514350" indent="-514350" algn="l">
              <a:buFont typeface="+mj-lt"/>
              <a:buAutoNum type="arabicPeriod"/>
            </a:pPr>
            <a:r>
              <a:rPr lang="en-US" sz="2800" dirty="0" smtClean="0">
                <a:solidFill>
                  <a:schemeClr val="tx1">
                    <a:lumMod val="85000"/>
                    <a:lumOff val="15000"/>
                  </a:schemeClr>
                </a:solidFill>
              </a:rPr>
              <a:t>How </a:t>
            </a:r>
            <a:r>
              <a:rPr lang="en-US" sz="2800" dirty="0">
                <a:solidFill>
                  <a:schemeClr val="tx1">
                    <a:lumMod val="85000"/>
                    <a:lumOff val="15000"/>
                  </a:schemeClr>
                </a:solidFill>
              </a:rPr>
              <a:t>do you describe the </a:t>
            </a:r>
            <a:r>
              <a:rPr lang="en-US" sz="2800" dirty="0" smtClean="0">
                <a:solidFill>
                  <a:schemeClr val="tx1">
                    <a:lumMod val="85000"/>
                    <a:lumOff val="15000"/>
                  </a:schemeClr>
                </a:solidFill>
              </a:rPr>
              <a:t>people of two </a:t>
            </a:r>
            <a:r>
              <a:rPr lang="en-US" sz="2800" dirty="0">
                <a:solidFill>
                  <a:schemeClr val="tx1">
                    <a:lumMod val="85000"/>
                    <a:lumOff val="15000"/>
                  </a:schemeClr>
                </a:solidFill>
              </a:rPr>
              <a:t>other </a:t>
            </a:r>
            <a:r>
              <a:rPr lang="en-US" sz="2800" dirty="0" err="1" smtClean="0">
                <a:solidFill>
                  <a:schemeClr val="tx1">
                    <a:lumMod val="85000"/>
                    <a:lumOff val="15000"/>
                  </a:schemeClr>
                </a:solidFill>
              </a:rPr>
              <a:t>colours</a:t>
            </a:r>
            <a:r>
              <a:rPr lang="en-US" sz="2800" dirty="0" smtClean="0">
                <a:solidFill>
                  <a:schemeClr val="tx1">
                    <a:lumMod val="85000"/>
                    <a:lumOff val="15000"/>
                  </a:schemeClr>
                </a:solidFill>
              </a:rPr>
              <a:t> (separately)?</a:t>
            </a:r>
          </a:p>
        </p:txBody>
      </p:sp>
      <p:sp>
        <p:nvSpPr>
          <p:cNvPr id="16" name="Tytuł 4"/>
          <p:cNvSpPr>
            <a:spLocks noGrp="1"/>
          </p:cNvSpPr>
          <p:nvPr>
            <p:ph type="ctrTitle"/>
          </p:nvPr>
        </p:nvSpPr>
        <p:spPr>
          <a:xfrm>
            <a:off x="251520" y="44624"/>
            <a:ext cx="8424936" cy="1152128"/>
          </a:xfrm>
        </p:spPr>
        <p:txBody>
          <a:bodyPr>
            <a:noAutofit/>
          </a:bodyPr>
          <a:lstStyle/>
          <a:p>
            <a:pPr algn="l"/>
            <a:r>
              <a:rPr lang="nb-NO" sz="3600" dirty="0" smtClean="0">
                <a:solidFill>
                  <a:schemeClr val="tx1">
                    <a:lumMod val="85000"/>
                    <a:lumOff val="15000"/>
                  </a:schemeClr>
                </a:solidFill>
              </a:rPr>
              <a:t>Stage 2: Group tasks</a:t>
            </a:r>
            <a:endParaRPr lang="pl-PL" sz="3600" dirty="0">
              <a:solidFill>
                <a:schemeClr val="tx1">
                  <a:lumMod val="85000"/>
                  <a:lumOff val="15000"/>
                </a:schemeClr>
              </a:solidFill>
            </a:endParaRPr>
          </a:p>
        </p:txBody>
      </p:sp>
      <p:cxnSp>
        <p:nvCxnSpPr>
          <p:cNvPr id="17" name="Łącznik prosty 6"/>
          <p:cNvCxnSpPr/>
          <p:nvPr/>
        </p:nvCxnSpPr>
        <p:spPr>
          <a:xfrm>
            <a:off x="0" y="980728"/>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pic>
        <p:nvPicPr>
          <p:cNvPr id="8" name="Immagine 13" descr="IMG_0043.JPG"/>
          <p:cNvPicPr>
            <a:picLocks noChangeAspect="1"/>
          </p:cNvPicPr>
          <p:nvPr/>
        </p:nvPicPr>
        <p:blipFill rotWithShape="1">
          <a:blip r:embed="rId3" cstate="print">
            <a:extLst>
              <a:ext uri="{28A0092B-C50C-407E-A947-70E740481C1C}">
                <a14:useLocalDpi xmlns:a14="http://schemas.microsoft.com/office/drawing/2010/main" val="0"/>
              </a:ext>
            </a:extLst>
          </a:blip>
          <a:srcRect t="11353" b="7160"/>
          <a:stretch/>
        </p:blipFill>
        <p:spPr bwMode="auto">
          <a:xfrm>
            <a:off x="5033166" y="1988840"/>
            <a:ext cx="3489325" cy="3791506"/>
          </a:xfrm>
          <a:prstGeom prst="rect">
            <a:avLst/>
          </a:prstGeom>
          <a:noFill/>
          <a:ln w="12700">
            <a:solidFill>
              <a:schemeClr val="tx1">
                <a:lumMod val="65000"/>
                <a:lumOff val="35000"/>
              </a:schemeClr>
            </a:solidFill>
            <a:miter lim="800000"/>
            <a:headEnd/>
            <a:tailEnd/>
          </a:ln>
          <a:effectLst>
            <a:outerShdw blurRad="292100" dist="139700" dir="2700000" sx="99000" sy="99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pic>
        <p:nvPicPr>
          <p:cNvPr id="7" name="Picture 8" descr="\\Hf-dc1\felles\Tester\10 DI Diversity Icebreaker\Logo\Fra CDDU 25 Aug 2010\Små men tåkete\DI logo 238  x 108 with sub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620469"/>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7611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10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10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Podtytuł 7"/>
          <p:cNvSpPr>
            <a:spLocks noGrp="1"/>
          </p:cNvSpPr>
          <p:nvPr>
            <p:ph type="subTitle" idx="1"/>
          </p:nvPr>
        </p:nvSpPr>
        <p:spPr>
          <a:xfrm>
            <a:off x="449080" y="1459866"/>
            <a:ext cx="5635088" cy="4320480"/>
          </a:xfrm>
        </p:spPr>
        <p:txBody>
          <a:bodyPr>
            <a:normAutofit/>
          </a:bodyPr>
          <a:lstStyle/>
          <a:p>
            <a:pPr marL="514350" indent="-514350" algn="l">
              <a:buFont typeface="+mj-lt"/>
              <a:buAutoNum type="arabicPeriod"/>
            </a:pPr>
            <a:r>
              <a:rPr lang="en-US" sz="2800" dirty="0">
                <a:solidFill>
                  <a:srgbClr val="565656"/>
                </a:solidFill>
              </a:rPr>
              <a:t>What are the positive qualities of people of your own color in interaction with others?</a:t>
            </a:r>
          </a:p>
          <a:p>
            <a:pPr marL="514350" indent="-514350" algn="l">
              <a:buFont typeface="+mj-lt"/>
              <a:buAutoNum type="arabicPeriod"/>
            </a:pPr>
            <a:endParaRPr lang="en-GB" sz="2800" dirty="0">
              <a:solidFill>
                <a:srgbClr val="565656"/>
              </a:solidFill>
            </a:endParaRPr>
          </a:p>
          <a:p>
            <a:pPr marL="514350" indent="-514350" algn="l">
              <a:buFont typeface="+mj-lt"/>
              <a:buAutoNum type="arabicPeriod"/>
            </a:pPr>
            <a:r>
              <a:rPr lang="en-US" sz="2800" dirty="0">
                <a:solidFill>
                  <a:srgbClr val="565656"/>
                </a:solidFill>
              </a:rPr>
              <a:t>How do you describe the people of two other </a:t>
            </a:r>
            <a:r>
              <a:rPr lang="en-US" sz="2800" dirty="0" err="1">
                <a:solidFill>
                  <a:srgbClr val="565656"/>
                </a:solidFill>
              </a:rPr>
              <a:t>colours</a:t>
            </a:r>
            <a:r>
              <a:rPr lang="en-US" sz="2800" dirty="0">
                <a:solidFill>
                  <a:srgbClr val="565656"/>
                </a:solidFill>
              </a:rPr>
              <a:t>?</a:t>
            </a:r>
            <a:br>
              <a:rPr lang="en-US" sz="2800" dirty="0">
                <a:solidFill>
                  <a:srgbClr val="565656"/>
                </a:solidFill>
              </a:rPr>
            </a:br>
            <a:r>
              <a:rPr lang="en-US" sz="2800" dirty="0">
                <a:solidFill>
                  <a:srgbClr val="565656"/>
                </a:solidFill>
              </a:rPr>
              <a:t>(One </a:t>
            </a:r>
            <a:r>
              <a:rPr lang="en-US" sz="2800" dirty="0" err="1">
                <a:solidFill>
                  <a:srgbClr val="565656"/>
                </a:solidFill>
              </a:rPr>
              <a:t>colour</a:t>
            </a:r>
            <a:r>
              <a:rPr lang="en-US" sz="2800" dirty="0">
                <a:solidFill>
                  <a:srgbClr val="565656"/>
                </a:solidFill>
              </a:rPr>
              <a:t> per page!)</a:t>
            </a:r>
          </a:p>
          <a:p>
            <a:pPr marL="514350" indent="-514350" algn="l">
              <a:buFont typeface="+mj-lt"/>
              <a:buAutoNum type="arabicPeriod"/>
            </a:pPr>
            <a:endParaRPr lang="en-US" sz="2800" dirty="0">
              <a:solidFill>
                <a:srgbClr val="565656"/>
              </a:solidFill>
            </a:endParaRPr>
          </a:p>
        </p:txBody>
      </p:sp>
      <p:grpSp>
        <p:nvGrpSpPr>
          <p:cNvPr id="38" name="Gruppe 14"/>
          <p:cNvGrpSpPr/>
          <p:nvPr/>
        </p:nvGrpSpPr>
        <p:grpSpPr>
          <a:xfrm>
            <a:off x="107504" y="5661248"/>
            <a:ext cx="4896544" cy="1067196"/>
            <a:chOff x="179512" y="5517232"/>
            <a:chExt cx="5616624" cy="1224136"/>
          </a:xfrm>
        </p:grpSpPr>
        <p:pic>
          <p:nvPicPr>
            <p:cNvPr id="39" name="Obraz 8" descr="viewer.png"/>
            <p:cNvPicPr>
              <a:picLocks noChangeAspect="1"/>
            </p:cNvPicPr>
            <p:nvPr/>
          </p:nvPicPr>
          <p:blipFill>
            <a:blip r:embed="rId3" cstate="print">
              <a:clrChange>
                <a:clrFrom>
                  <a:srgbClr val="FFFFFF"/>
                </a:clrFrom>
                <a:clrTo>
                  <a:srgbClr val="FFFFFF">
                    <a:alpha val="0"/>
                  </a:srgbClr>
                </a:clrTo>
              </a:clrChange>
            </a:blip>
            <a:srcRect t="62999" b="4961"/>
            <a:stretch>
              <a:fillRect/>
            </a:stretch>
          </p:blipFill>
          <p:spPr>
            <a:xfrm>
              <a:off x="179512" y="5517232"/>
              <a:ext cx="2952328" cy="1224136"/>
            </a:xfrm>
            <a:prstGeom prst="rect">
              <a:avLst/>
            </a:prstGeom>
          </p:spPr>
        </p:pic>
        <p:pic>
          <p:nvPicPr>
            <p:cNvPr id="40" name="Obraz 8" descr="viewer.png"/>
            <p:cNvPicPr>
              <a:picLocks noChangeAspect="1"/>
            </p:cNvPicPr>
            <p:nvPr/>
          </p:nvPicPr>
          <p:blipFill>
            <a:blip r:embed="rId3" cstate="print">
              <a:clrChange>
                <a:clrFrom>
                  <a:srgbClr val="FFFFFF"/>
                </a:clrFrom>
                <a:clrTo>
                  <a:srgbClr val="FFFFFF">
                    <a:alpha val="0"/>
                  </a:srgbClr>
                </a:clrTo>
              </a:clrChange>
            </a:blip>
            <a:srcRect t="95039"/>
            <a:stretch>
              <a:fillRect/>
            </a:stretch>
          </p:blipFill>
          <p:spPr>
            <a:xfrm>
              <a:off x="2843808" y="6453336"/>
              <a:ext cx="2952328" cy="189541"/>
            </a:xfrm>
            <a:prstGeom prst="rect">
              <a:avLst/>
            </a:prstGeom>
          </p:spPr>
        </p:pic>
      </p:grpSp>
      <p:sp>
        <p:nvSpPr>
          <p:cNvPr id="16" name="Tytuł 4"/>
          <p:cNvSpPr>
            <a:spLocks noGrp="1"/>
          </p:cNvSpPr>
          <p:nvPr>
            <p:ph type="ctrTitle"/>
          </p:nvPr>
        </p:nvSpPr>
        <p:spPr>
          <a:xfrm>
            <a:off x="251520" y="44624"/>
            <a:ext cx="8424936" cy="1152128"/>
          </a:xfrm>
        </p:spPr>
        <p:txBody>
          <a:bodyPr>
            <a:noAutofit/>
          </a:bodyPr>
          <a:lstStyle/>
          <a:p>
            <a:pPr algn="l"/>
            <a:r>
              <a:rPr lang="nb-NO" sz="3600" dirty="0">
                <a:solidFill>
                  <a:srgbClr val="565656"/>
                </a:solidFill>
              </a:rPr>
              <a:t>Stage 2: Group </a:t>
            </a:r>
            <a:r>
              <a:rPr lang="nb-NO" sz="3600" dirty="0" err="1">
                <a:solidFill>
                  <a:srgbClr val="565656"/>
                </a:solidFill>
              </a:rPr>
              <a:t>tasks</a:t>
            </a:r>
            <a:endParaRPr lang="pl-PL" sz="3600" dirty="0">
              <a:solidFill>
                <a:srgbClr val="565656"/>
              </a:solidFill>
            </a:endParaRPr>
          </a:p>
        </p:txBody>
      </p:sp>
      <p:cxnSp>
        <p:nvCxnSpPr>
          <p:cNvPr id="17" name="Łącznik prosty 6"/>
          <p:cNvCxnSpPr/>
          <p:nvPr/>
        </p:nvCxnSpPr>
        <p:spPr>
          <a:xfrm>
            <a:off x="0" y="980728"/>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pic>
        <p:nvPicPr>
          <p:cNvPr id="9"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070" t="2574" r="35662" b="23545"/>
          <a:stretch/>
        </p:blipFill>
        <p:spPr bwMode="auto">
          <a:xfrm>
            <a:off x="4159378" y="1409700"/>
            <a:ext cx="4984622"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329159"/>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251520" y="44624"/>
            <a:ext cx="8568952" cy="1152128"/>
          </a:xfrm>
        </p:spPr>
        <p:txBody>
          <a:bodyPr>
            <a:normAutofit/>
          </a:bodyPr>
          <a:lstStyle/>
          <a:p>
            <a:pPr marL="514350" lvl="0" indent="-514350" algn="l"/>
            <a:r>
              <a:rPr lang="en-US" sz="3600" smtClean="0">
                <a:solidFill>
                  <a:schemeClr val="tx1">
                    <a:lumMod val="85000"/>
                    <a:lumOff val="15000"/>
                  </a:schemeClr>
                </a:solidFill>
              </a:rPr>
              <a:t>Stage 3: Group presentations</a:t>
            </a:r>
          </a:p>
        </p:txBody>
      </p:sp>
      <p:cxnSp>
        <p:nvCxnSpPr>
          <p:cNvPr id="14" name="Łącznik prosty 6"/>
          <p:cNvCxnSpPr/>
          <p:nvPr/>
        </p:nvCxnSpPr>
        <p:spPr>
          <a:xfrm>
            <a:off x="0" y="980728"/>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43" y="1412776"/>
            <a:ext cx="4745314" cy="3558986"/>
          </a:xfrm>
          <a:prstGeom prst="rect">
            <a:avLst/>
          </a:prstGeom>
          <a:ln w="12700">
            <a:solidFill>
              <a:schemeClr val="tx1">
                <a:lumMod val="65000"/>
                <a:lumOff val="35000"/>
              </a:schemeClr>
            </a:solidFill>
          </a:ln>
          <a:effectLst>
            <a:outerShdw blurRad="292100" dist="139700" dir="2700000" sx="99000" sy="99000" algn="ctr" rotWithShape="0">
              <a:srgbClr val="000000">
                <a:alpha val="48000"/>
              </a:srgbClr>
            </a:outerShdw>
          </a:effectLst>
        </p:spPr>
      </p:pic>
      <p:sp>
        <p:nvSpPr>
          <p:cNvPr id="4" name="TextBox 3"/>
          <p:cNvSpPr txBox="1"/>
          <p:nvPr/>
        </p:nvSpPr>
        <p:spPr>
          <a:xfrm>
            <a:off x="5364088" y="2060848"/>
            <a:ext cx="3600400" cy="3770263"/>
          </a:xfrm>
          <a:prstGeom prst="rect">
            <a:avLst/>
          </a:prstGeom>
          <a:noFill/>
        </p:spPr>
        <p:txBody>
          <a:bodyPr wrap="square" rtlCol="0">
            <a:spAutoFit/>
          </a:bodyPr>
          <a:lstStyle/>
          <a:p>
            <a:pPr marL="342900" indent="-342900">
              <a:spcAft>
                <a:spcPts val="1800"/>
              </a:spcAft>
              <a:buAutoNum type="arabicPeriod"/>
            </a:pPr>
            <a:r>
              <a:rPr lang="en-US" sz="2800" dirty="0" smtClean="0">
                <a:solidFill>
                  <a:schemeClr val="tx1">
                    <a:lumMod val="85000"/>
                    <a:lumOff val="15000"/>
                  </a:schemeClr>
                </a:solidFill>
              </a:rPr>
              <a:t>What have you written about people of your own </a:t>
            </a:r>
            <a:r>
              <a:rPr lang="en-US" sz="2800" dirty="0" err="1" smtClean="0">
                <a:solidFill>
                  <a:schemeClr val="tx1">
                    <a:lumMod val="85000"/>
                    <a:lumOff val="15000"/>
                  </a:schemeClr>
                </a:solidFill>
              </a:rPr>
              <a:t>colour</a:t>
            </a:r>
            <a:r>
              <a:rPr lang="en-US" sz="2800" dirty="0" smtClean="0">
                <a:solidFill>
                  <a:schemeClr val="tx1">
                    <a:lumMod val="85000"/>
                    <a:lumOff val="15000"/>
                  </a:schemeClr>
                </a:solidFill>
              </a:rPr>
              <a:t> group?</a:t>
            </a:r>
          </a:p>
          <a:p>
            <a:pPr marL="342900" indent="-342900">
              <a:spcAft>
                <a:spcPts val="1800"/>
              </a:spcAft>
              <a:buAutoNum type="arabicPeriod"/>
            </a:pPr>
            <a:r>
              <a:rPr lang="en-US" sz="2800" dirty="0" smtClean="0">
                <a:solidFill>
                  <a:schemeClr val="tx1">
                    <a:lumMod val="85000"/>
                    <a:lumOff val="15000"/>
                  </a:schemeClr>
                </a:solidFill>
              </a:rPr>
              <a:t>What have the people of two other </a:t>
            </a:r>
            <a:r>
              <a:rPr lang="en-US" sz="2800" dirty="0" err="1" smtClean="0">
                <a:solidFill>
                  <a:schemeClr val="tx1">
                    <a:lumMod val="85000"/>
                    <a:lumOff val="15000"/>
                  </a:schemeClr>
                </a:solidFill>
              </a:rPr>
              <a:t>colours</a:t>
            </a:r>
            <a:r>
              <a:rPr lang="en-US" sz="2800" dirty="0" smtClean="0">
                <a:solidFill>
                  <a:schemeClr val="tx1">
                    <a:lumMod val="85000"/>
                    <a:lumOff val="15000"/>
                  </a:schemeClr>
                </a:solidFill>
              </a:rPr>
              <a:t> written about you?</a:t>
            </a:r>
            <a:endParaRPr lang="en-US" sz="2800" dirty="0">
              <a:solidFill>
                <a:schemeClr val="tx1">
                  <a:lumMod val="85000"/>
                  <a:lumOff val="15000"/>
                </a:schemeClr>
              </a:solidFill>
            </a:endParaRPr>
          </a:p>
        </p:txBody>
      </p:sp>
      <p:grpSp>
        <p:nvGrpSpPr>
          <p:cNvPr id="8" name="Gruppe 44"/>
          <p:cNvGrpSpPr/>
          <p:nvPr/>
        </p:nvGrpSpPr>
        <p:grpSpPr>
          <a:xfrm>
            <a:off x="107504" y="5661248"/>
            <a:ext cx="4896544" cy="1067196"/>
            <a:chOff x="179512" y="5517232"/>
            <a:chExt cx="5616624" cy="1224136"/>
          </a:xfrm>
        </p:grpSpPr>
        <p:pic>
          <p:nvPicPr>
            <p:cNvPr id="9" name="Obraz 8" descr="viewer.png"/>
            <p:cNvPicPr>
              <a:picLocks noChangeAspect="1"/>
            </p:cNvPicPr>
            <p:nvPr/>
          </p:nvPicPr>
          <p:blipFill>
            <a:blip r:embed="rId4" cstate="print">
              <a:clrChange>
                <a:clrFrom>
                  <a:srgbClr val="FFFFFF"/>
                </a:clrFrom>
                <a:clrTo>
                  <a:srgbClr val="FFFFFF">
                    <a:alpha val="0"/>
                  </a:srgbClr>
                </a:clrTo>
              </a:clrChange>
            </a:blip>
            <a:srcRect t="62999" b="4961"/>
            <a:stretch>
              <a:fillRect/>
            </a:stretch>
          </p:blipFill>
          <p:spPr>
            <a:xfrm>
              <a:off x="179512" y="5517232"/>
              <a:ext cx="2952328" cy="1224136"/>
            </a:xfrm>
            <a:prstGeom prst="rect">
              <a:avLst/>
            </a:prstGeom>
          </p:spPr>
        </p:pic>
        <p:pic>
          <p:nvPicPr>
            <p:cNvPr id="10" name="Obraz 8" descr="viewer.png"/>
            <p:cNvPicPr>
              <a:picLocks noChangeAspect="1"/>
            </p:cNvPicPr>
            <p:nvPr/>
          </p:nvPicPr>
          <p:blipFill>
            <a:blip r:embed="rId4" cstate="print">
              <a:clrChange>
                <a:clrFrom>
                  <a:srgbClr val="FFFFFF"/>
                </a:clrFrom>
                <a:clrTo>
                  <a:srgbClr val="FFFFFF">
                    <a:alpha val="0"/>
                  </a:srgbClr>
                </a:clrTo>
              </a:clrChange>
            </a:blip>
            <a:srcRect t="95039"/>
            <a:stretch>
              <a:fillRect/>
            </a:stretch>
          </p:blipFill>
          <p:spPr>
            <a:xfrm>
              <a:off x="2843808" y="6453336"/>
              <a:ext cx="2952328" cy="189541"/>
            </a:xfrm>
            <a:prstGeom prst="rect">
              <a:avLst/>
            </a:prstGeom>
          </p:spPr>
        </p:pic>
      </p:grpSp>
    </p:spTree>
    <p:extLst>
      <p:ext uri="{BB962C8B-B14F-4D97-AF65-F5344CB8AC3E}">
        <p14:creationId xmlns:p14="http://schemas.microsoft.com/office/powerpoint/2010/main" val="16850609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iotr\Desktop\DI materials\Webinar\SDIM05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58" r="1287"/>
          <a:stretch/>
        </p:blipFill>
        <p:spPr bwMode="auto">
          <a:xfrm rot="16200000">
            <a:off x="1143000" y="856267"/>
            <a:ext cx="6858000" cy="514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89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iotr\Desktop\DI materials\Webinar\SDIM05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27" r="10177"/>
          <a:stretch/>
        </p:blipFill>
        <p:spPr bwMode="auto">
          <a:xfrm rot="16200000">
            <a:off x="1143000" y="509280"/>
            <a:ext cx="6858001" cy="583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111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iotr\Desktop\DI materials\Webinar\SDIM05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80"/>
          <a:stretch/>
        </p:blipFill>
        <p:spPr bwMode="auto">
          <a:xfrm>
            <a:off x="0" y="265905"/>
            <a:ext cx="9133430" cy="634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899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251520" y="44624"/>
            <a:ext cx="8424936" cy="1152128"/>
          </a:xfrm>
        </p:spPr>
        <p:txBody>
          <a:bodyPr>
            <a:noAutofit/>
          </a:bodyPr>
          <a:lstStyle/>
          <a:p>
            <a:pPr algn="l"/>
            <a:r>
              <a:rPr lang="nb-NO" sz="3600" dirty="0">
                <a:solidFill>
                  <a:srgbClr val="565656"/>
                </a:solidFill>
              </a:rPr>
              <a:t>Stage 4: What have we learned from this?</a:t>
            </a:r>
            <a:endParaRPr lang="pl-PL" sz="3600" dirty="0">
              <a:solidFill>
                <a:srgbClr val="565656"/>
              </a:solidFill>
            </a:endParaRPr>
          </a:p>
        </p:txBody>
      </p:sp>
      <p:grpSp>
        <p:nvGrpSpPr>
          <p:cNvPr id="35" name="Gruppe 34"/>
          <p:cNvGrpSpPr/>
          <p:nvPr/>
        </p:nvGrpSpPr>
        <p:grpSpPr>
          <a:xfrm>
            <a:off x="5803104" y="1412777"/>
            <a:ext cx="2756620" cy="1380003"/>
            <a:chOff x="5796136" y="2492896"/>
            <a:chExt cx="2271503" cy="1244265"/>
          </a:xfrm>
        </p:grpSpPr>
        <p:sp>
          <p:nvSpPr>
            <p:cNvPr id="19" name="Prostokąt zaokrąglony 18"/>
            <p:cNvSpPr/>
            <p:nvPr/>
          </p:nvSpPr>
          <p:spPr>
            <a:xfrm>
              <a:off x="5796136" y="2492896"/>
              <a:ext cx="2136674" cy="1224136"/>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ln w="19050">
              <a:solidFill>
                <a:schemeClr val="tx1">
                  <a:lumMod val="65000"/>
                  <a:lumOff val="3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pl-PL" sz="2000"/>
            </a:p>
          </p:txBody>
        </p:sp>
        <p:sp>
          <p:nvSpPr>
            <p:cNvPr id="20" name="pole tekstowe 19"/>
            <p:cNvSpPr txBox="1"/>
            <p:nvPr/>
          </p:nvSpPr>
          <p:spPr>
            <a:xfrm>
              <a:off x="5824132" y="2652375"/>
              <a:ext cx="2243507" cy="1084786"/>
            </a:xfrm>
            <a:prstGeom prst="rect">
              <a:avLst/>
            </a:prstGeom>
            <a:noFill/>
          </p:spPr>
          <p:txBody>
            <a:bodyPr wrap="square" rtlCol="0">
              <a:spAutoFit/>
            </a:bodyPr>
            <a:lstStyle/>
            <a:p>
              <a:r>
                <a:rPr lang="en-US" sz="2000" dirty="0">
                  <a:solidFill>
                    <a:schemeClr val="tx1">
                      <a:lumMod val="65000"/>
                      <a:lumOff val="35000"/>
                    </a:schemeClr>
                  </a:solidFill>
                </a:rPr>
                <a:t>One can contribute differently  in different stages of the process.</a:t>
              </a:r>
              <a:endParaRPr lang="pl-PL" sz="2000" dirty="0">
                <a:solidFill>
                  <a:schemeClr val="tx1">
                    <a:lumMod val="65000"/>
                    <a:lumOff val="35000"/>
                  </a:schemeClr>
                </a:solidFill>
              </a:endParaRPr>
            </a:p>
          </p:txBody>
        </p:sp>
      </p:grpSp>
      <p:grpSp>
        <p:nvGrpSpPr>
          <p:cNvPr id="38" name="Gruppe 37"/>
          <p:cNvGrpSpPr/>
          <p:nvPr/>
        </p:nvGrpSpPr>
        <p:grpSpPr>
          <a:xfrm>
            <a:off x="5947995" y="4963069"/>
            <a:ext cx="2303213" cy="814607"/>
            <a:chOff x="6156176" y="3933056"/>
            <a:chExt cx="2150934" cy="734482"/>
          </a:xfrm>
        </p:grpSpPr>
        <p:sp>
          <p:nvSpPr>
            <p:cNvPr id="21" name="Prostokąt zaokrąglony 20"/>
            <p:cNvSpPr/>
            <p:nvPr/>
          </p:nvSpPr>
          <p:spPr>
            <a:xfrm>
              <a:off x="6285932" y="3933056"/>
              <a:ext cx="2021178" cy="734482"/>
            </a:xfrm>
            <a:prstGeom prst="roundRect">
              <a:avLst/>
            </a:prstGeom>
            <a:solidFill>
              <a:schemeClr val="accent4">
                <a:lumMod val="40000"/>
                <a:lumOff val="60000"/>
              </a:schemeClr>
            </a:solidFill>
            <a:ln w="19050">
              <a:solidFill>
                <a:schemeClr val="tx1">
                  <a:lumMod val="65000"/>
                  <a:lumOff val="3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pl-PL" sz="2000"/>
            </a:p>
          </p:txBody>
        </p:sp>
        <p:sp>
          <p:nvSpPr>
            <p:cNvPr id="22" name="pole tekstowe 21"/>
            <p:cNvSpPr txBox="1"/>
            <p:nvPr/>
          </p:nvSpPr>
          <p:spPr>
            <a:xfrm>
              <a:off x="6156176" y="3999827"/>
              <a:ext cx="2136674" cy="638258"/>
            </a:xfrm>
            <a:prstGeom prst="rect">
              <a:avLst/>
            </a:prstGeom>
            <a:noFill/>
          </p:spPr>
          <p:txBody>
            <a:bodyPr wrap="square" rtlCol="0">
              <a:spAutoFit/>
            </a:bodyPr>
            <a:lstStyle/>
            <a:p>
              <a:pPr algn="ctr"/>
              <a:r>
                <a:rPr lang="en-US" sz="2000" dirty="0">
                  <a:solidFill>
                    <a:schemeClr val="tx1">
                      <a:lumMod val="65000"/>
                      <a:lumOff val="35000"/>
                    </a:schemeClr>
                  </a:solidFill>
                </a:rPr>
                <a:t>Your difference </a:t>
              </a:r>
            </a:p>
            <a:p>
              <a:pPr algn="ctr"/>
              <a:r>
                <a:rPr lang="en-US" sz="2000" dirty="0">
                  <a:solidFill>
                    <a:schemeClr val="tx1">
                      <a:lumMod val="65000"/>
                      <a:lumOff val="35000"/>
                    </a:schemeClr>
                  </a:solidFill>
                </a:rPr>
                <a:t>  is my challenge.</a:t>
              </a:r>
              <a:endParaRPr lang="pl-PL" sz="2000" dirty="0">
                <a:solidFill>
                  <a:schemeClr val="tx1">
                    <a:lumMod val="65000"/>
                    <a:lumOff val="35000"/>
                  </a:schemeClr>
                </a:solidFill>
              </a:endParaRPr>
            </a:p>
          </p:txBody>
        </p:sp>
      </p:grpSp>
      <p:grpSp>
        <p:nvGrpSpPr>
          <p:cNvPr id="28" name="Gruppe 27"/>
          <p:cNvGrpSpPr/>
          <p:nvPr/>
        </p:nvGrpSpPr>
        <p:grpSpPr>
          <a:xfrm>
            <a:off x="950571" y="1492639"/>
            <a:ext cx="4472143" cy="518386"/>
            <a:chOff x="1259632" y="2564904"/>
            <a:chExt cx="3781075" cy="467397"/>
          </a:xfrm>
        </p:grpSpPr>
        <p:sp>
          <p:nvSpPr>
            <p:cNvPr id="23" name="Prostokąt zaokrąglony 22"/>
            <p:cNvSpPr/>
            <p:nvPr/>
          </p:nvSpPr>
          <p:spPr>
            <a:xfrm>
              <a:off x="1259632" y="2564904"/>
              <a:ext cx="3709067" cy="467397"/>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ln w="19050">
              <a:solidFill>
                <a:schemeClr val="tx1">
                  <a:lumMod val="65000"/>
                  <a:lumOff val="3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pl-PL" sz="2000"/>
            </a:p>
          </p:txBody>
        </p:sp>
        <p:sp>
          <p:nvSpPr>
            <p:cNvPr id="24" name="pole tekstowe 23"/>
            <p:cNvSpPr txBox="1"/>
            <p:nvPr/>
          </p:nvSpPr>
          <p:spPr>
            <a:xfrm>
              <a:off x="1277961" y="2631675"/>
              <a:ext cx="3762746" cy="360755"/>
            </a:xfrm>
            <a:prstGeom prst="rect">
              <a:avLst/>
            </a:prstGeom>
            <a:noFill/>
          </p:spPr>
          <p:txBody>
            <a:bodyPr wrap="square" rtlCol="0">
              <a:spAutoFit/>
            </a:bodyPr>
            <a:lstStyle/>
            <a:p>
              <a:r>
                <a:rPr lang="en-US" sz="2000" dirty="0">
                  <a:solidFill>
                    <a:schemeClr val="tx1">
                      <a:lumMod val="65000"/>
                      <a:lumOff val="35000"/>
                    </a:schemeClr>
                  </a:solidFill>
                </a:rPr>
                <a:t> Positive expectations of good dialogues</a:t>
              </a:r>
              <a:r>
                <a:rPr lang="en-US" dirty="0">
                  <a:solidFill>
                    <a:schemeClr val="tx1">
                      <a:lumMod val="65000"/>
                      <a:lumOff val="35000"/>
                    </a:schemeClr>
                  </a:solidFill>
                </a:rPr>
                <a:t>.</a:t>
              </a:r>
              <a:endParaRPr lang="pl-PL" sz="2000" dirty="0">
                <a:solidFill>
                  <a:schemeClr val="tx1">
                    <a:lumMod val="65000"/>
                    <a:lumOff val="35000"/>
                  </a:schemeClr>
                </a:solidFill>
              </a:endParaRPr>
            </a:p>
          </p:txBody>
        </p:sp>
      </p:grpSp>
      <p:grpSp>
        <p:nvGrpSpPr>
          <p:cNvPr id="4" name="Group 3"/>
          <p:cNvGrpSpPr/>
          <p:nvPr/>
        </p:nvGrpSpPr>
        <p:grpSpPr>
          <a:xfrm>
            <a:off x="395536" y="3732273"/>
            <a:ext cx="2011874" cy="1267255"/>
            <a:chOff x="539552" y="3632451"/>
            <a:chExt cx="2011874" cy="1267255"/>
          </a:xfrm>
        </p:grpSpPr>
        <p:sp>
          <p:nvSpPr>
            <p:cNvPr id="26" name="Prostokąt zaokrąglony 25"/>
            <p:cNvSpPr/>
            <p:nvPr/>
          </p:nvSpPr>
          <p:spPr>
            <a:xfrm>
              <a:off x="539552" y="3632451"/>
              <a:ext cx="1927204" cy="1267255"/>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ln w="19050">
              <a:solidFill>
                <a:schemeClr val="tx1">
                  <a:lumMod val="65000"/>
                  <a:lumOff val="3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pl-PL" sz="2000"/>
            </a:p>
          </p:txBody>
        </p:sp>
        <p:sp>
          <p:nvSpPr>
            <p:cNvPr id="27" name="pole tekstowe 26"/>
            <p:cNvSpPr txBox="1"/>
            <p:nvPr/>
          </p:nvSpPr>
          <p:spPr>
            <a:xfrm>
              <a:off x="628859" y="3747692"/>
              <a:ext cx="1922567" cy="1015663"/>
            </a:xfrm>
            <a:prstGeom prst="rect">
              <a:avLst/>
            </a:prstGeom>
            <a:noFill/>
          </p:spPr>
          <p:txBody>
            <a:bodyPr wrap="square" rtlCol="0">
              <a:spAutoFit/>
            </a:bodyPr>
            <a:lstStyle/>
            <a:p>
              <a:r>
                <a:rPr lang="en-US" sz="2000" dirty="0">
                  <a:solidFill>
                    <a:schemeClr val="tx1">
                      <a:lumMod val="65000"/>
                      <a:lumOff val="35000"/>
                    </a:schemeClr>
                  </a:solidFill>
                </a:rPr>
                <a:t>Categories are complementary and egalitarian.</a:t>
              </a:r>
              <a:endParaRPr lang="pl-PL" sz="2000" dirty="0">
                <a:solidFill>
                  <a:schemeClr val="tx1">
                    <a:lumMod val="65000"/>
                    <a:lumOff val="35000"/>
                  </a:schemeClr>
                </a:solidFill>
              </a:endParaRPr>
            </a:p>
          </p:txBody>
        </p:sp>
      </p:grpSp>
      <p:grpSp>
        <p:nvGrpSpPr>
          <p:cNvPr id="43" name="Gruppe 42"/>
          <p:cNvGrpSpPr/>
          <p:nvPr/>
        </p:nvGrpSpPr>
        <p:grpSpPr>
          <a:xfrm>
            <a:off x="5868144" y="3309293"/>
            <a:ext cx="2896954" cy="1415851"/>
            <a:chOff x="6084168" y="4941168"/>
            <a:chExt cx="2470529" cy="1260035"/>
          </a:xfrm>
        </p:grpSpPr>
        <p:sp>
          <p:nvSpPr>
            <p:cNvPr id="31" name="Prostokąt zaokrąglony 30"/>
            <p:cNvSpPr/>
            <p:nvPr/>
          </p:nvSpPr>
          <p:spPr>
            <a:xfrm>
              <a:off x="6150939" y="4941168"/>
              <a:ext cx="2336987" cy="1060563"/>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ln w="19050">
              <a:solidFill>
                <a:schemeClr val="tx1">
                  <a:lumMod val="65000"/>
                  <a:lumOff val="3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pl-PL" sz="2000"/>
            </a:p>
          </p:txBody>
        </p:sp>
        <p:sp>
          <p:nvSpPr>
            <p:cNvPr id="32" name="pole tekstowe 31"/>
            <p:cNvSpPr txBox="1"/>
            <p:nvPr/>
          </p:nvSpPr>
          <p:spPr>
            <a:xfrm>
              <a:off x="6084168" y="5007939"/>
              <a:ext cx="2470529" cy="1193264"/>
            </a:xfrm>
            <a:prstGeom prst="rect">
              <a:avLst/>
            </a:prstGeom>
            <a:noFill/>
          </p:spPr>
          <p:txBody>
            <a:bodyPr wrap="square" rtlCol="0">
              <a:spAutoFit/>
            </a:bodyPr>
            <a:lstStyle/>
            <a:p>
              <a:pPr algn="ctr"/>
              <a:r>
                <a:rPr lang="en-US" sz="2000" dirty="0">
                  <a:solidFill>
                    <a:schemeClr val="tx1">
                      <a:lumMod val="65000"/>
                      <a:lumOff val="35000"/>
                    </a:schemeClr>
                  </a:solidFill>
                </a:rPr>
                <a:t>It’s OK to be different if uniqueness is perceived positively by others.</a:t>
              </a:r>
              <a:endParaRPr lang="pl-PL" sz="2000" dirty="0">
                <a:solidFill>
                  <a:schemeClr val="tx1">
                    <a:lumMod val="65000"/>
                    <a:lumOff val="35000"/>
                  </a:schemeClr>
                </a:solidFill>
              </a:endParaRPr>
            </a:p>
          </p:txBody>
        </p:sp>
      </p:grpSp>
      <p:grpSp>
        <p:nvGrpSpPr>
          <p:cNvPr id="33" name="Gruppe 32"/>
          <p:cNvGrpSpPr/>
          <p:nvPr/>
        </p:nvGrpSpPr>
        <p:grpSpPr>
          <a:xfrm>
            <a:off x="2745928" y="3523694"/>
            <a:ext cx="2934231" cy="1273458"/>
            <a:chOff x="3131840" y="4149080"/>
            <a:chExt cx="2740232" cy="1148200"/>
          </a:xfrm>
        </p:grpSpPr>
        <p:sp>
          <p:nvSpPr>
            <p:cNvPr id="36" name="Prostokąt zaokrąglony 35"/>
            <p:cNvSpPr/>
            <p:nvPr/>
          </p:nvSpPr>
          <p:spPr>
            <a:xfrm>
              <a:off x="3131840" y="4149080"/>
              <a:ext cx="2740232" cy="1148200"/>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ln w="19050">
              <a:solidFill>
                <a:schemeClr val="tx1">
                  <a:lumMod val="65000"/>
                  <a:lumOff val="3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pl-PL" sz="2000"/>
            </a:p>
          </p:txBody>
        </p:sp>
        <p:sp>
          <p:nvSpPr>
            <p:cNvPr id="37" name="pole tekstowe 36"/>
            <p:cNvSpPr txBox="1"/>
            <p:nvPr/>
          </p:nvSpPr>
          <p:spPr>
            <a:xfrm>
              <a:off x="3256397" y="4269943"/>
              <a:ext cx="2491120" cy="915762"/>
            </a:xfrm>
            <a:prstGeom prst="rect">
              <a:avLst/>
            </a:prstGeom>
            <a:noFill/>
          </p:spPr>
          <p:txBody>
            <a:bodyPr wrap="square" rtlCol="0">
              <a:spAutoFit/>
            </a:bodyPr>
            <a:lstStyle/>
            <a:p>
              <a:r>
                <a:rPr lang="en-US" sz="2000" dirty="0">
                  <a:solidFill>
                    <a:schemeClr val="tx1">
                      <a:lumMod val="65000"/>
                      <a:lumOff val="35000"/>
                    </a:schemeClr>
                  </a:solidFill>
                </a:rPr>
                <a:t>No uniqueness is better and more powerful than another.</a:t>
              </a:r>
              <a:endParaRPr lang="pl-PL" sz="2000" dirty="0">
                <a:solidFill>
                  <a:schemeClr val="tx1">
                    <a:lumMod val="65000"/>
                    <a:lumOff val="35000"/>
                  </a:schemeClr>
                </a:solidFill>
              </a:endParaRPr>
            </a:p>
          </p:txBody>
        </p:sp>
      </p:grpSp>
      <p:grpSp>
        <p:nvGrpSpPr>
          <p:cNvPr id="29" name="Gruppe 28"/>
          <p:cNvGrpSpPr/>
          <p:nvPr/>
        </p:nvGrpSpPr>
        <p:grpSpPr>
          <a:xfrm>
            <a:off x="467544" y="2420888"/>
            <a:ext cx="2273365" cy="914750"/>
            <a:chOff x="899592" y="3284984"/>
            <a:chExt cx="1944216" cy="778367"/>
          </a:xfrm>
        </p:grpSpPr>
        <p:sp>
          <p:nvSpPr>
            <p:cNvPr id="39" name="Prostokąt zaokrąglony 38"/>
            <p:cNvSpPr/>
            <p:nvPr/>
          </p:nvSpPr>
          <p:spPr>
            <a:xfrm>
              <a:off x="899592" y="3284984"/>
              <a:ext cx="1936361" cy="734482"/>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100000" t="100000"/>
              </a:path>
              <a:tileRect r="-100000" b="-100000"/>
            </a:gradFill>
            <a:ln w="19050">
              <a:solidFill>
                <a:schemeClr val="tx1">
                  <a:lumMod val="65000"/>
                  <a:lumOff val="3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pl-PL" sz="2000"/>
            </a:p>
          </p:txBody>
        </p:sp>
        <p:sp>
          <p:nvSpPr>
            <p:cNvPr id="40" name="pole tekstowe 39"/>
            <p:cNvSpPr txBox="1"/>
            <p:nvPr/>
          </p:nvSpPr>
          <p:spPr>
            <a:xfrm>
              <a:off x="907447" y="3375326"/>
              <a:ext cx="1936361" cy="688025"/>
            </a:xfrm>
            <a:prstGeom prst="rect">
              <a:avLst/>
            </a:prstGeom>
            <a:noFill/>
          </p:spPr>
          <p:txBody>
            <a:bodyPr wrap="square" rtlCol="0">
              <a:spAutoFit/>
            </a:bodyPr>
            <a:lstStyle/>
            <a:p>
              <a:pPr algn="ctr"/>
              <a:r>
                <a:rPr lang="en-US" sz="2000" dirty="0">
                  <a:solidFill>
                    <a:schemeClr val="tx1">
                      <a:lumMod val="65000"/>
                      <a:lumOff val="35000"/>
                    </a:schemeClr>
                  </a:solidFill>
                </a:rPr>
                <a:t>We have created our own language.</a:t>
              </a:r>
              <a:endParaRPr lang="pl-PL" sz="2000" dirty="0">
                <a:solidFill>
                  <a:schemeClr val="tx1">
                    <a:lumMod val="65000"/>
                    <a:lumOff val="35000"/>
                  </a:schemeClr>
                </a:solidFill>
              </a:endParaRPr>
            </a:p>
          </p:txBody>
        </p:sp>
      </p:grpSp>
      <p:grpSp>
        <p:nvGrpSpPr>
          <p:cNvPr id="44" name="Gruppe 43"/>
          <p:cNvGrpSpPr/>
          <p:nvPr/>
        </p:nvGrpSpPr>
        <p:grpSpPr>
          <a:xfrm>
            <a:off x="2955325" y="2291274"/>
            <a:ext cx="2698707" cy="878498"/>
            <a:chOff x="3059832" y="3212976"/>
            <a:chExt cx="2520280" cy="792088"/>
          </a:xfrm>
        </p:grpSpPr>
        <p:sp>
          <p:nvSpPr>
            <p:cNvPr id="41" name="Prostokąt zaokrąglony 40"/>
            <p:cNvSpPr/>
            <p:nvPr/>
          </p:nvSpPr>
          <p:spPr>
            <a:xfrm>
              <a:off x="3059832" y="3212976"/>
              <a:ext cx="2520280" cy="792088"/>
            </a:xfrm>
            <a:prstGeom prst="roundRect">
              <a:avLst/>
            </a:prstGeom>
            <a:solidFill>
              <a:schemeClr val="accent4">
                <a:lumMod val="40000"/>
                <a:lumOff val="60000"/>
              </a:schemeClr>
            </a:solidFill>
            <a:ln w="19050">
              <a:solidFill>
                <a:schemeClr val="tx1">
                  <a:lumMod val="65000"/>
                  <a:lumOff val="3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pl-PL" sz="2000"/>
            </a:p>
          </p:txBody>
        </p:sp>
        <p:sp>
          <p:nvSpPr>
            <p:cNvPr id="42" name="pole tekstowe 41"/>
            <p:cNvSpPr txBox="1"/>
            <p:nvPr/>
          </p:nvSpPr>
          <p:spPr>
            <a:xfrm>
              <a:off x="3203848" y="3284984"/>
              <a:ext cx="2332806" cy="646331"/>
            </a:xfrm>
            <a:prstGeom prst="rect">
              <a:avLst/>
            </a:prstGeom>
            <a:noFill/>
          </p:spPr>
          <p:txBody>
            <a:bodyPr wrap="square" rtlCol="0">
              <a:spAutoFit/>
            </a:bodyPr>
            <a:lstStyle/>
            <a:p>
              <a:r>
                <a:rPr lang="en-US" sz="2000" dirty="0">
                  <a:solidFill>
                    <a:schemeClr val="tx1">
                      <a:lumMod val="65000"/>
                      <a:lumOff val="35000"/>
                    </a:schemeClr>
                  </a:solidFill>
                </a:rPr>
                <a:t>We better understood the group dynamics. </a:t>
              </a:r>
              <a:endParaRPr lang="pl-PL" sz="2000" dirty="0">
                <a:solidFill>
                  <a:schemeClr val="tx1">
                    <a:lumMod val="65000"/>
                    <a:lumOff val="35000"/>
                  </a:schemeClr>
                </a:solidFill>
              </a:endParaRPr>
            </a:p>
          </p:txBody>
        </p:sp>
      </p:grpSp>
      <p:grpSp>
        <p:nvGrpSpPr>
          <p:cNvPr id="34" name="Gruppe 33"/>
          <p:cNvGrpSpPr/>
          <p:nvPr/>
        </p:nvGrpSpPr>
        <p:grpSpPr>
          <a:xfrm>
            <a:off x="2915876" y="5134673"/>
            <a:ext cx="2700852" cy="814607"/>
            <a:chOff x="3275913" y="5445224"/>
            <a:chExt cx="2522284" cy="734482"/>
          </a:xfrm>
        </p:grpSpPr>
        <p:sp>
          <p:nvSpPr>
            <p:cNvPr id="48" name="Prostokąt zaokrąglony 8"/>
            <p:cNvSpPr/>
            <p:nvPr/>
          </p:nvSpPr>
          <p:spPr>
            <a:xfrm>
              <a:off x="3275913" y="5445224"/>
              <a:ext cx="2522284" cy="734482"/>
            </a:xfrm>
            <a:prstGeom prst="roundRect">
              <a:avLst/>
            </a:prstGeom>
            <a:solidFill>
              <a:schemeClr val="accent4">
                <a:lumMod val="40000"/>
                <a:lumOff val="60000"/>
              </a:schemeClr>
            </a:solidFill>
            <a:ln w="19050">
              <a:solidFill>
                <a:schemeClr val="tx1">
                  <a:lumMod val="65000"/>
                  <a:lumOff val="3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pl-PL" sz="2000"/>
            </a:p>
          </p:txBody>
        </p:sp>
        <p:sp>
          <p:nvSpPr>
            <p:cNvPr id="49" name="pole tekstowe 15"/>
            <p:cNvSpPr txBox="1"/>
            <p:nvPr/>
          </p:nvSpPr>
          <p:spPr>
            <a:xfrm>
              <a:off x="3343104" y="5511994"/>
              <a:ext cx="2430202" cy="638258"/>
            </a:xfrm>
            <a:prstGeom prst="rect">
              <a:avLst/>
            </a:prstGeom>
            <a:noFill/>
          </p:spPr>
          <p:txBody>
            <a:bodyPr wrap="square" rtlCol="0">
              <a:spAutoFit/>
            </a:bodyPr>
            <a:lstStyle/>
            <a:p>
              <a:r>
                <a:rPr lang="en-US" sz="2000" dirty="0">
                  <a:solidFill>
                    <a:schemeClr val="tx1">
                      <a:lumMod val="65000"/>
                      <a:lumOff val="35000"/>
                    </a:schemeClr>
                  </a:solidFill>
                </a:rPr>
                <a:t>People are different,  in different situations.</a:t>
              </a:r>
              <a:endParaRPr lang="pl-PL" sz="2000" dirty="0">
                <a:solidFill>
                  <a:schemeClr val="tx1">
                    <a:lumMod val="65000"/>
                    <a:lumOff val="35000"/>
                  </a:schemeClr>
                </a:solidFill>
              </a:endParaRPr>
            </a:p>
          </p:txBody>
        </p:sp>
      </p:grpSp>
      <p:grpSp>
        <p:nvGrpSpPr>
          <p:cNvPr id="45" name="Gruppe 44"/>
          <p:cNvGrpSpPr/>
          <p:nvPr/>
        </p:nvGrpSpPr>
        <p:grpSpPr>
          <a:xfrm>
            <a:off x="107504" y="5661248"/>
            <a:ext cx="4896544" cy="1067196"/>
            <a:chOff x="179512" y="5517232"/>
            <a:chExt cx="5616624" cy="1224136"/>
          </a:xfrm>
        </p:grpSpPr>
        <p:pic>
          <p:nvPicPr>
            <p:cNvPr id="47" name="Obraz 8" descr="viewer.png"/>
            <p:cNvPicPr>
              <a:picLocks noChangeAspect="1"/>
            </p:cNvPicPr>
            <p:nvPr/>
          </p:nvPicPr>
          <p:blipFill>
            <a:blip r:embed="rId3" cstate="print">
              <a:clrChange>
                <a:clrFrom>
                  <a:srgbClr val="FFFFFF"/>
                </a:clrFrom>
                <a:clrTo>
                  <a:srgbClr val="FFFFFF">
                    <a:alpha val="0"/>
                  </a:srgbClr>
                </a:clrTo>
              </a:clrChange>
            </a:blip>
            <a:srcRect t="62999" b="4961"/>
            <a:stretch>
              <a:fillRect/>
            </a:stretch>
          </p:blipFill>
          <p:spPr>
            <a:xfrm>
              <a:off x="179512" y="5517232"/>
              <a:ext cx="2952328" cy="1224136"/>
            </a:xfrm>
            <a:prstGeom prst="rect">
              <a:avLst/>
            </a:prstGeom>
          </p:spPr>
        </p:pic>
        <p:pic>
          <p:nvPicPr>
            <p:cNvPr id="50" name="Obraz 8" descr="viewer.png"/>
            <p:cNvPicPr>
              <a:picLocks noChangeAspect="1"/>
            </p:cNvPicPr>
            <p:nvPr/>
          </p:nvPicPr>
          <p:blipFill>
            <a:blip r:embed="rId3" cstate="print">
              <a:clrChange>
                <a:clrFrom>
                  <a:srgbClr val="FFFFFF"/>
                </a:clrFrom>
                <a:clrTo>
                  <a:srgbClr val="FFFFFF">
                    <a:alpha val="0"/>
                  </a:srgbClr>
                </a:clrTo>
              </a:clrChange>
            </a:blip>
            <a:srcRect t="95039"/>
            <a:stretch>
              <a:fillRect/>
            </a:stretch>
          </p:blipFill>
          <p:spPr>
            <a:xfrm>
              <a:off x="2843808" y="6453336"/>
              <a:ext cx="2952328" cy="189541"/>
            </a:xfrm>
            <a:prstGeom prst="rect">
              <a:avLst/>
            </a:prstGeom>
          </p:spPr>
        </p:pic>
      </p:grpSp>
      <p:cxnSp>
        <p:nvCxnSpPr>
          <p:cNvPr id="51" name="Łącznik prosty 6"/>
          <p:cNvCxnSpPr/>
          <p:nvPr/>
        </p:nvCxnSpPr>
        <p:spPr>
          <a:xfrm>
            <a:off x="0" y="980728"/>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76005629"/>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ytuł 4"/>
          <p:cNvSpPr>
            <a:spLocks noGrp="1"/>
          </p:cNvSpPr>
          <p:nvPr>
            <p:ph type="ctrTitle"/>
          </p:nvPr>
        </p:nvSpPr>
        <p:spPr>
          <a:xfrm>
            <a:off x="251520" y="44624"/>
            <a:ext cx="8892480" cy="1152128"/>
          </a:xfrm>
        </p:spPr>
        <p:txBody>
          <a:bodyPr>
            <a:noAutofit/>
          </a:bodyPr>
          <a:lstStyle/>
          <a:p>
            <a:pPr marL="514350" indent="-514350" algn="l">
              <a:spcAft>
                <a:spcPts val="600"/>
              </a:spcAft>
            </a:pPr>
            <a:r>
              <a:rPr lang="en-US" sz="3400" dirty="0" smtClean="0">
                <a:solidFill>
                  <a:schemeClr val="tx1">
                    <a:lumMod val="85000"/>
                    <a:lumOff val="15000"/>
                  </a:schemeClr>
                </a:solidFill>
              </a:rPr>
              <a:t>Team Role, personal differences relevant for </a:t>
            </a:r>
          </a:p>
        </p:txBody>
      </p:sp>
      <p:cxnSp>
        <p:nvCxnSpPr>
          <p:cNvPr id="10" name="Łącznik prosty 6"/>
          <p:cNvCxnSpPr/>
          <p:nvPr/>
        </p:nvCxnSpPr>
        <p:spPr>
          <a:xfrm>
            <a:off x="0" y="980728"/>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grpSp>
        <p:nvGrpSpPr>
          <p:cNvPr id="18" name="Gruppe 17"/>
          <p:cNvGrpSpPr/>
          <p:nvPr/>
        </p:nvGrpSpPr>
        <p:grpSpPr>
          <a:xfrm>
            <a:off x="2797322" y="1196642"/>
            <a:ext cx="5941820" cy="5472718"/>
            <a:chOff x="2719261" y="1124744"/>
            <a:chExt cx="6097942" cy="5616514"/>
          </a:xfrm>
        </p:grpSpPr>
        <p:sp>
          <p:nvSpPr>
            <p:cNvPr id="6" name="Freeform 5"/>
            <p:cNvSpPr/>
            <p:nvPr/>
          </p:nvSpPr>
          <p:spPr>
            <a:xfrm>
              <a:off x="2719261" y="1152265"/>
              <a:ext cx="3282977" cy="3201539"/>
            </a:xfrm>
            <a:custGeom>
              <a:avLst/>
              <a:gdLst>
                <a:gd name="connsiteX0" fmla="*/ 0 w 2703765"/>
                <a:gd name="connsiteY0" fmla="*/ 1351863 h 2703726"/>
                <a:gd name="connsiteX1" fmla="*/ 1351883 w 2703765"/>
                <a:gd name="connsiteY1" fmla="*/ 0 h 2703726"/>
                <a:gd name="connsiteX2" fmla="*/ 2703766 w 2703765"/>
                <a:gd name="connsiteY2" fmla="*/ 1351863 h 2703726"/>
                <a:gd name="connsiteX3" fmla="*/ 1351883 w 2703765"/>
                <a:gd name="connsiteY3" fmla="*/ 2703726 h 2703726"/>
                <a:gd name="connsiteX4" fmla="*/ 0 w 2703765"/>
                <a:gd name="connsiteY4" fmla="*/ 1351863 h 270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765" h="2703726">
                  <a:moveTo>
                    <a:pt x="0" y="1351863"/>
                  </a:moveTo>
                  <a:cubicBezTo>
                    <a:pt x="0" y="605250"/>
                    <a:pt x="605259" y="0"/>
                    <a:pt x="1351883" y="0"/>
                  </a:cubicBezTo>
                  <a:cubicBezTo>
                    <a:pt x="2098507" y="0"/>
                    <a:pt x="2703766" y="605250"/>
                    <a:pt x="2703766" y="1351863"/>
                  </a:cubicBezTo>
                  <a:cubicBezTo>
                    <a:pt x="2703766" y="2098476"/>
                    <a:pt x="2098507" y="2703726"/>
                    <a:pt x="1351883" y="2703726"/>
                  </a:cubicBezTo>
                  <a:cubicBezTo>
                    <a:pt x="605259" y="2703726"/>
                    <a:pt x="0" y="2098476"/>
                    <a:pt x="0" y="1351863"/>
                  </a:cubicBezTo>
                  <a:close/>
                </a:path>
              </a:pathLst>
            </a:custGeom>
            <a:solidFill>
              <a:srgbClr val="4981CD">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78837" tIns="578832" rIns="578837" bIns="578832" numCol="1" spcCol="1270" anchor="ctr" anchorCtr="0">
              <a:noAutofit/>
            </a:bodyPr>
            <a:lstStyle/>
            <a:p>
              <a:pPr marL="177800" indent="-177800" defTabSz="2133600">
                <a:lnSpc>
                  <a:spcPct val="90000"/>
                </a:lnSpc>
                <a:spcBef>
                  <a:spcPct val="0"/>
                </a:spcBef>
                <a:spcAft>
                  <a:spcPct val="35000"/>
                </a:spcAft>
              </a:pPr>
              <a:endParaRPr lang="nb-NO" sz="2000" kern="1200" dirty="0" smtClean="0">
                <a:solidFill>
                  <a:schemeClr val="tx1">
                    <a:lumMod val="85000"/>
                    <a:lumOff val="15000"/>
                  </a:schemeClr>
                </a:solidFill>
              </a:endParaRPr>
            </a:p>
          </p:txBody>
        </p:sp>
        <p:sp>
          <p:nvSpPr>
            <p:cNvPr id="7" name="Freeform 6"/>
            <p:cNvSpPr/>
            <p:nvPr/>
          </p:nvSpPr>
          <p:spPr>
            <a:xfrm>
              <a:off x="4186880" y="3539719"/>
              <a:ext cx="3282977" cy="3201539"/>
            </a:xfrm>
            <a:custGeom>
              <a:avLst/>
              <a:gdLst>
                <a:gd name="connsiteX0" fmla="*/ 0 w 2703765"/>
                <a:gd name="connsiteY0" fmla="*/ 1351863 h 2703726"/>
                <a:gd name="connsiteX1" fmla="*/ 1351883 w 2703765"/>
                <a:gd name="connsiteY1" fmla="*/ 0 h 2703726"/>
                <a:gd name="connsiteX2" fmla="*/ 2703766 w 2703765"/>
                <a:gd name="connsiteY2" fmla="*/ 1351863 h 2703726"/>
                <a:gd name="connsiteX3" fmla="*/ 1351883 w 2703765"/>
                <a:gd name="connsiteY3" fmla="*/ 2703726 h 2703726"/>
                <a:gd name="connsiteX4" fmla="*/ 0 w 2703765"/>
                <a:gd name="connsiteY4" fmla="*/ 1351863 h 270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765" h="2703726">
                  <a:moveTo>
                    <a:pt x="0" y="1351863"/>
                  </a:moveTo>
                  <a:cubicBezTo>
                    <a:pt x="0" y="605250"/>
                    <a:pt x="605259" y="0"/>
                    <a:pt x="1351883" y="0"/>
                  </a:cubicBezTo>
                  <a:cubicBezTo>
                    <a:pt x="2098507" y="0"/>
                    <a:pt x="2703766" y="605250"/>
                    <a:pt x="2703766" y="1351863"/>
                  </a:cubicBezTo>
                  <a:cubicBezTo>
                    <a:pt x="2703766" y="2098476"/>
                    <a:pt x="2098507" y="2703726"/>
                    <a:pt x="1351883" y="2703726"/>
                  </a:cubicBezTo>
                  <a:cubicBezTo>
                    <a:pt x="605259" y="2703726"/>
                    <a:pt x="0" y="2098476"/>
                    <a:pt x="0" y="1351863"/>
                  </a:cubicBezTo>
                  <a:close/>
                </a:path>
              </a:pathLst>
            </a:custGeom>
            <a:solidFill>
              <a:srgbClr val="FF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78837" tIns="578832" rIns="578837" bIns="578832" numCol="1" spcCol="1270" anchor="ctr" anchorCtr="0">
              <a:noAutofit/>
            </a:bodyPr>
            <a:lstStyle/>
            <a:p>
              <a:pPr lvl="0" algn="ctr" defTabSz="2133600">
                <a:lnSpc>
                  <a:spcPct val="90000"/>
                </a:lnSpc>
                <a:spcBef>
                  <a:spcPct val="0"/>
                </a:spcBef>
                <a:spcAft>
                  <a:spcPct val="35000"/>
                </a:spcAft>
              </a:pPr>
              <a:endParaRPr lang="nb-NO" sz="4800" kern="1200" dirty="0">
                <a:solidFill>
                  <a:schemeClr val="tx1">
                    <a:lumMod val="85000"/>
                    <a:lumOff val="15000"/>
                  </a:schemeClr>
                </a:solidFill>
              </a:endParaRPr>
            </a:p>
          </p:txBody>
        </p:sp>
        <p:sp>
          <p:nvSpPr>
            <p:cNvPr id="11" name="Freeform 10"/>
            <p:cNvSpPr/>
            <p:nvPr/>
          </p:nvSpPr>
          <p:spPr>
            <a:xfrm>
              <a:off x="5534227" y="1124744"/>
              <a:ext cx="3282976" cy="3201539"/>
            </a:xfrm>
            <a:custGeom>
              <a:avLst/>
              <a:gdLst>
                <a:gd name="connsiteX0" fmla="*/ 0 w 2703765"/>
                <a:gd name="connsiteY0" fmla="*/ 1351863 h 2703726"/>
                <a:gd name="connsiteX1" fmla="*/ 1351883 w 2703765"/>
                <a:gd name="connsiteY1" fmla="*/ 0 h 2703726"/>
                <a:gd name="connsiteX2" fmla="*/ 2703766 w 2703765"/>
                <a:gd name="connsiteY2" fmla="*/ 1351863 h 2703726"/>
                <a:gd name="connsiteX3" fmla="*/ 1351883 w 2703765"/>
                <a:gd name="connsiteY3" fmla="*/ 2703726 h 2703726"/>
                <a:gd name="connsiteX4" fmla="*/ 0 w 2703765"/>
                <a:gd name="connsiteY4" fmla="*/ 1351863 h 270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765" h="2703726">
                  <a:moveTo>
                    <a:pt x="0" y="1351863"/>
                  </a:moveTo>
                  <a:cubicBezTo>
                    <a:pt x="0" y="605250"/>
                    <a:pt x="605259" y="0"/>
                    <a:pt x="1351883" y="0"/>
                  </a:cubicBezTo>
                  <a:cubicBezTo>
                    <a:pt x="2098507" y="0"/>
                    <a:pt x="2703766" y="605250"/>
                    <a:pt x="2703766" y="1351863"/>
                  </a:cubicBezTo>
                  <a:cubicBezTo>
                    <a:pt x="2703766" y="2098476"/>
                    <a:pt x="2098507" y="2703726"/>
                    <a:pt x="1351883" y="2703726"/>
                  </a:cubicBezTo>
                  <a:cubicBezTo>
                    <a:pt x="605259" y="2703726"/>
                    <a:pt x="0" y="2098476"/>
                    <a:pt x="0" y="1351863"/>
                  </a:cubicBezTo>
                  <a:close/>
                </a:path>
              </a:pathLst>
            </a:custGeom>
            <a:solidFill>
              <a:srgbClr val="4CBD34">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78837" tIns="578832" rIns="578837" bIns="578832" numCol="1" spcCol="1270" anchor="ctr" anchorCtr="0">
              <a:noAutofit/>
            </a:bodyPr>
            <a:lstStyle/>
            <a:p>
              <a:pPr lvl="0" algn="ctr" defTabSz="2133600">
                <a:lnSpc>
                  <a:spcPct val="90000"/>
                </a:lnSpc>
                <a:spcBef>
                  <a:spcPct val="0"/>
                </a:spcBef>
                <a:spcAft>
                  <a:spcPct val="35000"/>
                </a:spcAft>
              </a:pPr>
              <a:endParaRPr lang="nb-NO" sz="4800" kern="1200" dirty="0">
                <a:solidFill>
                  <a:schemeClr val="tx1">
                    <a:lumMod val="85000"/>
                    <a:lumOff val="15000"/>
                  </a:schemeClr>
                </a:solidFill>
              </a:endParaRPr>
            </a:p>
          </p:txBody>
        </p:sp>
      </p:grpSp>
      <p:sp>
        <p:nvSpPr>
          <p:cNvPr id="13" name="TextBox 12"/>
          <p:cNvSpPr txBox="1"/>
          <p:nvPr/>
        </p:nvSpPr>
        <p:spPr>
          <a:xfrm>
            <a:off x="2843199" y="1427435"/>
            <a:ext cx="2679981" cy="2577629"/>
          </a:xfrm>
          <a:prstGeom prst="rect">
            <a:avLst/>
          </a:prstGeom>
          <a:noFill/>
        </p:spPr>
        <p:txBody>
          <a:bodyPr wrap="square" rtlCol="0">
            <a:spAutoFit/>
          </a:bodyPr>
          <a:lstStyle/>
          <a:p>
            <a:pPr indent="1165225" defTabSz="2133600">
              <a:lnSpc>
                <a:spcPct val="90000"/>
              </a:lnSpc>
              <a:spcBef>
                <a:spcPct val="0"/>
              </a:spcBef>
              <a:spcAft>
                <a:spcPts val="300"/>
              </a:spcAft>
            </a:pPr>
            <a:r>
              <a:rPr lang="nb-NO" sz="2000" b="1" dirty="0" smtClean="0">
                <a:solidFill>
                  <a:schemeClr val="tx1">
                    <a:lumMod val="85000"/>
                    <a:lumOff val="15000"/>
                  </a:schemeClr>
                </a:solidFill>
              </a:rPr>
              <a:t>BLUE:</a:t>
            </a:r>
          </a:p>
          <a:p>
            <a:pPr algn="r" defTabSz="2133600">
              <a:lnSpc>
                <a:spcPct val="90000"/>
              </a:lnSpc>
              <a:spcBef>
                <a:spcPct val="0"/>
              </a:spcBef>
              <a:spcAft>
                <a:spcPts val="300"/>
              </a:spcAft>
            </a:pPr>
            <a:r>
              <a:rPr lang="nb-NO" sz="2000" dirty="0" smtClean="0">
                <a:solidFill>
                  <a:schemeClr val="tx1">
                    <a:lumMod val="85000"/>
                    <a:lumOff val="15000"/>
                  </a:schemeClr>
                </a:solidFill>
              </a:rPr>
              <a:t>be down-to-earth,</a:t>
            </a:r>
          </a:p>
          <a:p>
            <a:pPr algn="r" defTabSz="2133600">
              <a:lnSpc>
                <a:spcPct val="90000"/>
              </a:lnSpc>
              <a:spcBef>
                <a:spcPct val="0"/>
              </a:spcBef>
              <a:spcAft>
                <a:spcPts val="300"/>
              </a:spcAft>
            </a:pPr>
            <a:r>
              <a:rPr lang="nb-NO" sz="2000" dirty="0" smtClean="0">
                <a:solidFill>
                  <a:schemeClr val="tx1">
                    <a:lumMod val="85000"/>
                    <a:lumOff val="15000"/>
                  </a:schemeClr>
                </a:solidFill>
              </a:rPr>
              <a:t>logical, practical</a:t>
            </a:r>
            <a:r>
              <a:rPr lang="nb-NO" sz="2000" dirty="0">
                <a:solidFill>
                  <a:schemeClr val="tx1">
                    <a:lumMod val="85000"/>
                    <a:lumOff val="15000"/>
                  </a:schemeClr>
                </a:solidFill>
              </a:rPr>
              <a:t>, </a:t>
            </a:r>
            <a:r>
              <a:rPr lang="nb-NO" sz="2000" dirty="0" smtClean="0">
                <a:solidFill>
                  <a:schemeClr val="tx1">
                    <a:lumMod val="85000"/>
                    <a:lumOff val="15000"/>
                  </a:schemeClr>
                </a:solidFill>
              </a:rPr>
              <a:t>focus</a:t>
            </a:r>
          </a:p>
          <a:p>
            <a:pPr algn="r" defTabSz="2133600">
              <a:lnSpc>
                <a:spcPct val="90000"/>
              </a:lnSpc>
              <a:spcBef>
                <a:spcPct val="0"/>
              </a:spcBef>
              <a:spcAft>
                <a:spcPts val="300"/>
              </a:spcAft>
            </a:pPr>
            <a:r>
              <a:rPr lang="nb-NO" sz="2000" dirty="0" smtClean="0">
                <a:solidFill>
                  <a:schemeClr val="tx1">
                    <a:lumMod val="85000"/>
                    <a:lumOff val="15000"/>
                  </a:schemeClr>
                </a:solidFill>
              </a:rPr>
              <a:t>on details, use facts and</a:t>
            </a:r>
          </a:p>
          <a:p>
            <a:pPr algn="r" defTabSz="2133600">
              <a:lnSpc>
                <a:spcPct val="90000"/>
              </a:lnSpc>
              <a:spcBef>
                <a:spcPct val="0"/>
              </a:spcBef>
              <a:spcAft>
                <a:spcPts val="300"/>
              </a:spcAft>
            </a:pPr>
            <a:r>
              <a:rPr lang="nb-NO" sz="2000" dirty="0" smtClean="0">
                <a:solidFill>
                  <a:schemeClr val="tx1">
                    <a:lumMod val="85000"/>
                    <a:lumOff val="15000"/>
                  </a:schemeClr>
                </a:solidFill>
              </a:rPr>
              <a:t>examples, be structured</a:t>
            </a:r>
          </a:p>
          <a:p>
            <a:pPr algn="r" defTabSz="2133600">
              <a:lnSpc>
                <a:spcPct val="90000"/>
              </a:lnSpc>
              <a:spcBef>
                <a:spcPct val="0"/>
              </a:spcBef>
              <a:spcAft>
                <a:spcPts val="300"/>
              </a:spcAft>
            </a:pPr>
            <a:r>
              <a:rPr lang="nb-NO" sz="2000" dirty="0" smtClean="0">
                <a:solidFill>
                  <a:schemeClr val="tx1">
                    <a:lumMod val="85000"/>
                    <a:lumOff val="15000"/>
                  </a:schemeClr>
                </a:solidFill>
              </a:rPr>
              <a:t>and well prepared, goal</a:t>
            </a:r>
            <a:endParaRPr lang="nb-NO" sz="2000" dirty="0">
              <a:solidFill>
                <a:schemeClr val="tx1">
                  <a:lumMod val="85000"/>
                  <a:lumOff val="15000"/>
                </a:schemeClr>
              </a:solidFill>
            </a:endParaRPr>
          </a:p>
          <a:p>
            <a:pPr indent="449263" defTabSz="2133600">
              <a:lnSpc>
                <a:spcPct val="90000"/>
              </a:lnSpc>
              <a:spcBef>
                <a:spcPct val="0"/>
              </a:spcBef>
              <a:spcAft>
                <a:spcPts val="300"/>
              </a:spcAft>
            </a:pPr>
            <a:r>
              <a:rPr lang="nb-NO" sz="2000" dirty="0" smtClean="0">
                <a:solidFill>
                  <a:schemeClr val="tx1">
                    <a:lumMod val="85000"/>
                    <a:lumOff val="15000"/>
                  </a:schemeClr>
                </a:solidFill>
              </a:rPr>
              <a:t>oriented</a:t>
            </a:r>
            <a:endParaRPr lang="nb-NO" dirty="0">
              <a:solidFill>
                <a:schemeClr val="tx1">
                  <a:lumMod val="85000"/>
                  <a:lumOff val="15000"/>
                </a:schemeClr>
              </a:solidFill>
            </a:endParaRPr>
          </a:p>
          <a:p>
            <a:pPr algn="r"/>
            <a:endParaRPr lang="nb-NO" dirty="0">
              <a:solidFill>
                <a:schemeClr val="tx1">
                  <a:lumMod val="85000"/>
                  <a:lumOff val="15000"/>
                </a:schemeClr>
              </a:solidFill>
            </a:endParaRPr>
          </a:p>
        </p:txBody>
      </p:sp>
      <p:sp>
        <p:nvSpPr>
          <p:cNvPr id="2" name="TextBox 1"/>
          <p:cNvSpPr txBox="1"/>
          <p:nvPr/>
        </p:nvSpPr>
        <p:spPr>
          <a:xfrm>
            <a:off x="5984256" y="1311439"/>
            <a:ext cx="2880320" cy="2477601"/>
          </a:xfrm>
          <a:prstGeom prst="rect">
            <a:avLst/>
          </a:prstGeom>
          <a:noFill/>
        </p:spPr>
        <p:txBody>
          <a:bodyPr wrap="square" rtlCol="0">
            <a:spAutoFit/>
          </a:bodyPr>
          <a:lstStyle/>
          <a:p>
            <a:pPr indent="714375">
              <a:spcAft>
                <a:spcPts val="200"/>
              </a:spcAft>
            </a:pPr>
            <a:r>
              <a:rPr lang="nb-NO" sz="2000" b="1" dirty="0" smtClean="0">
                <a:solidFill>
                  <a:schemeClr val="tx1">
                    <a:lumMod val="85000"/>
                    <a:lumOff val="15000"/>
                  </a:schemeClr>
                </a:solidFill>
              </a:rPr>
              <a:t>GREEN:</a:t>
            </a:r>
          </a:p>
          <a:p>
            <a:pPr indent="177800">
              <a:spcAft>
                <a:spcPts val="200"/>
              </a:spcAft>
            </a:pPr>
            <a:r>
              <a:rPr lang="nb-NO" sz="2000" dirty="0">
                <a:solidFill>
                  <a:schemeClr val="tx1">
                    <a:lumMod val="85000"/>
                    <a:lumOff val="15000"/>
                  </a:schemeClr>
                </a:solidFill>
              </a:rPr>
              <a:t>focus on the </a:t>
            </a:r>
            <a:r>
              <a:rPr lang="nb-NO" sz="2000" dirty="0" smtClean="0">
                <a:solidFill>
                  <a:schemeClr val="tx1">
                    <a:lumMod val="85000"/>
                    <a:lumOff val="15000"/>
                  </a:schemeClr>
                </a:solidFill>
              </a:rPr>
              <a:t>larger</a:t>
            </a:r>
          </a:p>
          <a:p>
            <a:pPr indent="180975">
              <a:spcAft>
                <a:spcPts val="200"/>
              </a:spcAft>
            </a:pPr>
            <a:r>
              <a:rPr lang="nb-NO" sz="2000" dirty="0" smtClean="0">
                <a:solidFill>
                  <a:schemeClr val="tx1">
                    <a:lumMod val="85000"/>
                    <a:lumOff val="15000"/>
                  </a:schemeClr>
                </a:solidFill>
              </a:rPr>
              <a:t>picture give time for</a:t>
            </a:r>
          </a:p>
          <a:p>
            <a:pPr indent="177800">
              <a:spcAft>
                <a:spcPts val="200"/>
              </a:spcAft>
            </a:pPr>
            <a:r>
              <a:rPr lang="nb-NO" sz="2000" dirty="0" smtClean="0">
                <a:solidFill>
                  <a:schemeClr val="tx1">
                    <a:lumMod val="85000"/>
                    <a:lumOff val="15000"/>
                  </a:schemeClr>
                </a:solidFill>
              </a:rPr>
              <a:t>reflection, be positive </a:t>
            </a:r>
          </a:p>
          <a:p>
            <a:pPr indent="180975">
              <a:spcAft>
                <a:spcPts val="200"/>
              </a:spcAft>
            </a:pPr>
            <a:r>
              <a:rPr lang="nb-NO" sz="2000" dirty="0" smtClean="0">
                <a:solidFill>
                  <a:schemeClr val="tx1">
                    <a:lumMod val="85000"/>
                    <a:lumOff val="15000"/>
                  </a:schemeClr>
                </a:solidFill>
              </a:rPr>
              <a:t>to change and creative</a:t>
            </a:r>
          </a:p>
          <a:p>
            <a:pPr indent="180975">
              <a:spcAft>
                <a:spcPts val="200"/>
              </a:spcAft>
            </a:pPr>
            <a:r>
              <a:rPr lang="nb-NO" sz="2000" dirty="0" smtClean="0">
                <a:solidFill>
                  <a:schemeClr val="tx1">
                    <a:lumMod val="85000"/>
                    <a:lumOff val="15000"/>
                  </a:schemeClr>
                </a:solidFill>
              </a:rPr>
              <a:t>ideas, set high goals,</a:t>
            </a:r>
          </a:p>
          <a:p>
            <a:pPr indent="180975">
              <a:spcAft>
                <a:spcPts val="200"/>
              </a:spcAft>
            </a:pPr>
            <a:r>
              <a:rPr lang="nb-NO" sz="2000" dirty="0" smtClean="0">
                <a:solidFill>
                  <a:schemeClr val="tx1">
                    <a:lumMod val="85000"/>
                    <a:lumOff val="15000"/>
                  </a:schemeClr>
                </a:solidFill>
              </a:rPr>
              <a:t>be value oriented</a:t>
            </a:r>
            <a:endParaRPr lang="nb-NO" sz="2000" dirty="0">
              <a:solidFill>
                <a:schemeClr val="tx1">
                  <a:lumMod val="85000"/>
                  <a:lumOff val="15000"/>
                </a:schemeClr>
              </a:solidFill>
            </a:endParaRPr>
          </a:p>
        </p:txBody>
      </p:sp>
      <p:sp>
        <p:nvSpPr>
          <p:cNvPr id="16" name="TextBox 15"/>
          <p:cNvSpPr txBox="1"/>
          <p:nvPr/>
        </p:nvSpPr>
        <p:spPr>
          <a:xfrm>
            <a:off x="4484869" y="3918542"/>
            <a:ext cx="2679981" cy="2254463"/>
          </a:xfrm>
          <a:prstGeom prst="rect">
            <a:avLst/>
          </a:prstGeom>
          <a:noFill/>
        </p:spPr>
        <p:txBody>
          <a:bodyPr wrap="square" rtlCol="0">
            <a:spAutoFit/>
          </a:bodyPr>
          <a:lstStyle/>
          <a:p>
            <a:pPr algn="ctr" defTabSz="2133600">
              <a:lnSpc>
                <a:spcPct val="90000"/>
              </a:lnSpc>
              <a:spcBef>
                <a:spcPct val="0"/>
              </a:spcBef>
              <a:spcAft>
                <a:spcPts val="300"/>
              </a:spcAft>
            </a:pPr>
            <a:r>
              <a:rPr lang="nb-NO" sz="2000" b="1" dirty="0" smtClean="0">
                <a:solidFill>
                  <a:schemeClr val="tx1">
                    <a:lumMod val="85000"/>
                    <a:lumOff val="15000"/>
                  </a:schemeClr>
                </a:solidFill>
              </a:rPr>
              <a:t>RED:</a:t>
            </a:r>
          </a:p>
          <a:p>
            <a:pPr algn="ctr" defTabSz="2133600">
              <a:spcBef>
                <a:spcPct val="0"/>
              </a:spcBef>
              <a:spcAft>
                <a:spcPts val="300"/>
              </a:spcAft>
            </a:pPr>
            <a:r>
              <a:rPr lang="nb-NO" sz="2000" dirty="0" smtClean="0">
                <a:solidFill>
                  <a:schemeClr val="tx1">
                    <a:lumMod val="85000"/>
                    <a:lumOff val="15000"/>
                  </a:schemeClr>
                </a:solidFill>
              </a:rPr>
              <a:t>use conversation, harmonious discussion be personal, show trust, be enthustiastic, focus on social consequences and community spirit</a:t>
            </a:r>
            <a:endParaRPr lang="nb-NO" dirty="0">
              <a:solidFill>
                <a:schemeClr val="tx1">
                  <a:lumMod val="85000"/>
                  <a:lumOff val="15000"/>
                </a:schemeClr>
              </a:solidFill>
            </a:endParaRPr>
          </a:p>
        </p:txBody>
      </p:sp>
      <p:sp>
        <p:nvSpPr>
          <p:cNvPr id="3" name="TextBox 2"/>
          <p:cNvSpPr txBox="1"/>
          <p:nvPr/>
        </p:nvSpPr>
        <p:spPr>
          <a:xfrm>
            <a:off x="539552" y="4581128"/>
            <a:ext cx="3600400" cy="1077218"/>
          </a:xfrm>
          <a:prstGeom prst="rect">
            <a:avLst/>
          </a:prstGeom>
          <a:noFill/>
        </p:spPr>
        <p:txBody>
          <a:bodyPr wrap="square" rtlCol="0">
            <a:spAutoFit/>
          </a:bodyPr>
          <a:lstStyle/>
          <a:p>
            <a:r>
              <a:rPr lang="nb-NO" sz="3200" dirty="0" err="1">
                <a:solidFill>
                  <a:schemeClr val="tx1">
                    <a:lumMod val="85000"/>
                    <a:lumOff val="15000"/>
                  </a:schemeClr>
                </a:solidFill>
              </a:rPr>
              <a:t>I</a:t>
            </a:r>
            <a:r>
              <a:rPr lang="nb-NO" sz="3200" dirty="0" err="1" smtClean="0">
                <a:solidFill>
                  <a:schemeClr val="tx1">
                    <a:lumMod val="85000"/>
                    <a:lumOff val="15000"/>
                  </a:schemeClr>
                </a:solidFill>
              </a:rPr>
              <a:t>nteraction</a:t>
            </a:r>
            <a:r>
              <a:rPr lang="nb-NO" sz="3200" dirty="0" smtClean="0">
                <a:solidFill>
                  <a:schemeClr val="tx1">
                    <a:lumMod val="85000"/>
                    <a:lumOff val="15000"/>
                  </a:schemeClr>
                </a:solidFill>
              </a:rPr>
              <a:t> and </a:t>
            </a:r>
          </a:p>
          <a:p>
            <a:r>
              <a:rPr lang="nb-NO" sz="3200" dirty="0" err="1" smtClean="0">
                <a:solidFill>
                  <a:schemeClr val="tx1">
                    <a:lumMod val="85000"/>
                    <a:lumOff val="15000"/>
                  </a:schemeClr>
                </a:solidFill>
              </a:rPr>
              <a:t>distribution</a:t>
            </a:r>
            <a:r>
              <a:rPr lang="nb-NO" sz="3200" dirty="0" smtClean="0">
                <a:solidFill>
                  <a:schemeClr val="tx1">
                    <a:lumMod val="85000"/>
                    <a:lumOff val="15000"/>
                  </a:schemeClr>
                </a:solidFill>
              </a:rPr>
              <a:t> of </a:t>
            </a:r>
            <a:r>
              <a:rPr lang="nb-NO" sz="3200" dirty="0" err="1" smtClean="0">
                <a:solidFill>
                  <a:schemeClr val="tx1">
                    <a:lumMod val="85000"/>
                    <a:lumOff val="15000"/>
                  </a:schemeClr>
                </a:solidFill>
              </a:rPr>
              <a:t>tasks</a:t>
            </a:r>
            <a:r>
              <a:rPr lang="nb-NO" sz="3200" dirty="0" smtClean="0">
                <a:solidFill>
                  <a:schemeClr val="tx1">
                    <a:lumMod val="85000"/>
                    <a:lumOff val="15000"/>
                  </a:schemeClr>
                </a:solidFill>
              </a:rPr>
              <a:t>:</a:t>
            </a:r>
            <a:endParaRPr lang="nb-NO" sz="3200" dirty="0">
              <a:solidFill>
                <a:schemeClr val="tx1">
                  <a:lumMod val="85000"/>
                  <a:lumOff val="15000"/>
                </a:schemeClr>
              </a:solidFill>
            </a:endParaRPr>
          </a:p>
        </p:txBody>
      </p:sp>
      <p:pic>
        <p:nvPicPr>
          <p:cNvPr id="14" name="Picture 8" descr="\\Hf-dc1\felles\Tester\10 DI Diversity Icebreaker\Logo\Fra CDDU 25 Aug 2010\Små men tåkete\DI logo 238  x 108 with sub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6235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6"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The </a:t>
            </a:r>
            <a:r>
              <a:rPr lang="nb-NO" dirty="0" err="1" smtClean="0"/>
              <a:t>Reframers</a:t>
            </a:r>
            <a:r>
              <a:rPr lang="nb-NO" dirty="0" smtClean="0"/>
              <a:t>:</a:t>
            </a:r>
            <a:endParaRPr lang="nb-NO" dirty="0"/>
          </a:p>
        </p:txBody>
      </p:sp>
      <p:sp>
        <p:nvSpPr>
          <p:cNvPr id="3" name="Plassholder for tekst 2"/>
          <p:cNvSpPr>
            <a:spLocks noGrp="1"/>
          </p:cNvSpPr>
          <p:nvPr>
            <p:ph type="body" idx="1"/>
          </p:nvPr>
        </p:nvSpPr>
        <p:spPr/>
        <p:txBody>
          <a:bodyPr>
            <a:normAutofit fontScale="77500" lnSpcReduction="20000"/>
          </a:bodyPr>
          <a:lstStyle/>
          <a:p>
            <a:r>
              <a:rPr lang="nb-NO" dirty="0" smtClean="0"/>
              <a:t>Piotr Pluta, </a:t>
            </a:r>
            <a:r>
              <a:rPr lang="nb-NO" dirty="0" err="1" smtClean="0"/>
              <a:t>MSc</a:t>
            </a:r>
            <a:r>
              <a:rPr lang="nb-NO" dirty="0" smtClean="0"/>
              <a:t> in </a:t>
            </a:r>
            <a:r>
              <a:rPr lang="nb-NO" dirty="0" err="1" smtClean="0"/>
              <a:t>psychology</a:t>
            </a:r>
            <a:r>
              <a:rPr lang="nb-NO" dirty="0" smtClean="0"/>
              <a:t>,</a:t>
            </a:r>
          </a:p>
          <a:p>
            <a:r>
              <a:rPr lang="nb-NO" dirty="0" smtClean="0"/>
              <a:t>Man. dir. </a:t>
            </a:r>
            <a:r>
              <a:rPr lang="nb-NO" dirty="0" err="1" smtClean="0"/>
              <a:t>Consultancy</a:t>
            </a:r>
            <a:r>
              <a:rPr lang="nb-NO" dirty="0" smtClean="0"/>
              <a:t>	</a:t>
            </a:r>
            <a:endParaRPr lang="nb-NO" dirty="0"/>
          </a:p>
        </p:txBody>
      </p:sp>
      <p:sp>
        <p:nvSpPr>
          <p:cNvPr id="5" name="Plassholder for tekst 4"/>
          <p:cNvSpPr>
            <a:spLocks noGrp="1"/>
          </p:cNvSpPr>
          <p:nvPr>
            <p:ph type="body" sz="quarter" idx="3"/>
          </p:nvPr>
        </p:nvSpPr>
        <p:spPr/>
        <p:txBody>
          <a:bodyPr>
            <a:noAutofit/>
          </a:bodyPr>
          <a:lstStyle/>
          <a:p>
            <a:r>
              <a:rPr lang="nb-NO" sz="1900" dirty="0" smtClean="0"/>
              <a:t>Bjørn Z. Ekelund, </a:t>
            </a:r>
            <a:r>
              <a:rPr lang="nb-NO" sz="1900" dirty="0" err="1" smtClean="0"/>
              <a:t>psychologist</a:t>
            </a:r>
            <a:r>
              <a:rPr lang="nb-NO" sz="1900" dirty="0" smtClean="0"/>
              <a:t>, MBA, </a:t>
            </a:r>
            <a:r>
              <a:rPr lang="nb-NO" sz="1900" dirty="0" err="1" smtClean="0"/>
              <a:t>Chairman</a:t>
            </a:r>
            <a:r>
              <a:rPr lang="nb-NO" sz="1900" dirty="0" smtClean="0"/>
              <a:t> </a:t>
            </a:r>
            <a:r>
              <a:rPr lang="nb-NO" sz="1900" dirty="0" err="1" smtClean="0"/>
              <a:t>of</a:t>
            </a:r>
            <a:r>
              <a:rPr lang="nb-NO" sz="1900" dirty="0" smtClean="0"/>
              <a:t> </a:t>
            </a:r>
            <a:r>
              <a:rPr lang="nb-NO" sz="1900" dirty="0" err="1" smtClean="0"/>
              <a:t>the</a:t>
            </a:r>
            <a:r>
              <a:rPr lang="nb-NO" sz="1900" dirty="0" smtClean="0"/>
              <a:t> Board</a:t>
            </a:r>
            <a:endParaRPr lang="nb-NO" sz="1900" dirty="0"/>
          </a:p>
        </p:txBody>
      </p:sp>
      <p:pic>
        <p:nvPicPr>
          <p:cNvPr id="1026" name="Picture 2" descr="http://human-factors.no/Files/Billeder/Ansatte/Piotr-Pluta.gi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3101192"/>
            <a:ext cx="4040188" cy="20986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human-factors.no/Files/Billeder/Ansatte/Bjorn-Z-Ekelund.gif"/>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3100780"/>
            <a:ext cx="4041775" cy="20994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Bjorn\AppData\Local\Microsoft\Windows\Temporary Internet Files\Content.Outlook\OLD59A3Q\Human-Factors-logotype-h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5448299"/>
            <a:ext cx="13557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199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228925"/>
            <a:ext cx="8435280" cy="1143000"/>
          </a:xfrm>
        </p:spPr>
        <p:txBody>
          <a:bodyPr>
            <a:noAutofit/>
          </a:bodyPr>
          <a:lstStyle/>
          <a:p>
            <a:r>
              <a:rPr lang="en-GB" sz="4000" dirty="0" smtClean="0">
                <a:solidFill>
                  <a:schemeClr val="tx1">
                    <a:lumMod val="85000"/>
                    <a:lumOff val="15000"/>
                  </a:schemeClr>
                </a:solidFill>
              </a:rPr>
              <a:t>Combining the individual and generic perspectives</a:t>
            </a:r>
            <a:endParaRPr lang="en-GB" sz="4000" dirty="0">
              <a:solidFill>
                <a:schemeClr val="tx1">
                  <a:lumMod val="85000"/>
                  <a:lumOff val="15000"/>
                </a:schemeClr>
              </a:solidFill>
            </a:endParaRPr>
          </a:p>
        </p:txBody>
      </p:sp>
      <p:sp>
        <p:nvSpPr>
          <p:cNvPr id="5" name="Ellipse 4"/>
          <p:cNvSpPr/>
          <p:nvPr/>
        </p:nvSpPr>
        <p:spPr>
          <a:xfrm>
            <a:off x="6228184" y="1651650"/>
            <a:ext cx="2376264" cy="1944216"/>
          </a:xfrm>
          <a:prstGeom prst="ellipse">
            <a:avLst/>
          </a:prstGeom>
          <a:solidFill>
            <a:srgbClr val="4CB544"/>
          </a:solidFill>
          <a:ln>
            <a:solidFill>
              <a:srgbClr val="46D2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Purpose</a:t>
            </a:r>
          </a:p>
          <a:p>
            <a:pPr algn="ctr"/>
            <a:r>
              <a:rPr lang="en-GB" dirty="0" smtClean="0"/>
              <a:t>Opportunity</a:t>
            </a:r>
          </a:p>
          <a:p>
            <a:pPr algn="ctr"/>
            <a:r>
              <a:rPr lang="en-GB" dirty="0" smtClean="0"/>
              <a:t>Ideas</a:t>
            </a:r>
          </a:p>
          <a:p>
            <a:pPr algn="ctr"/>
            <a:r>
              <a:rPr lang="en-GB" dirty="0" smtClean="0"/>
              <a:t>Courage</a:t>
            </a:r>
          </a:p>
          <a:p>
            <a:pPr algn="ctr"/>
            <a:r>
              <a:rPr lang="en-GB" dirty="0"/>
              <a:t>Independent</a:t>
            </a:r>
          </a:p>
          <a:p>
            <a:pPr algn="ctr"/>
            <a:endParaRPr lang="en-GB" dirty="0" smtClean="0"/>
          </a:p>
        </p:txBody>
      </p:sp>
      <p:sp>
        <p:nvSpPr>
          <p:cNvPr id="6" name="Ellipse 5"/>
          <p:cNvSpPr/>
          <p:nvPr/>
        </p:nvSpPr>
        <p:spPr>
          <a:xfrm>
            <a:off x="916743" y="1628800"/>
            <a:ext cx="2376264" cy="1944216"/>
          </a:xfrm>
          <a:prstGeom prst="ellipse">
            <a:avLst/>
          </a:prstGeom>
          <a:solidFill>
            <a:srgbClr val="437BC9"/>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Plan</a:t>
            </a:r>
          </a:p>
          <a:p>
            <a:pPr algn="ctr"/>
            <a:r>
              <a:rPr lang="en-GB" dirty="0" smtClean="0"/>
              <a:t>Facts</a:t>
            </a:r>
          </a:p>
          <a:p>
            <a:pPr algn="ctr"/>
            <a:r>
              <a:rPr lang="en-GB" dirty="0" smtClean="0"/>
              <a:t>Focus</a:t>
            </a:r>
          </a:p>
          <a:p>
            <a:pPr algn="ctr"/>
            <a:r>
              <a:rPr lang="en-GB" dirty="0" smtClean="0"/>
              <a:t>Logic</a:t>
            </a:r>
          </a:p>
          <a:p>
            <a:pPr algn="ctr"/>
            <a:r>
              <a:rPr lang="en-GB" dirty="0" smtClean="0"/>
              <a:t>Structure</a:t>
            </a:r>
          </a:p>
          <a:p>
            <a:pPr algn="ctr"/>
            <a:endParaRPr lang="nb-NO" dirty="0"/>
          </a:p>
        </p:txBody>
      </p:sp>
      <p:sp>
        <p:nvSpPr>
          <p:cNvPr id="7" name="Ellipse 6"/>
          <p:cNvSpPr/>
          <p:nvPr/>
        </p:nvSpPr>
        <p:spPr>
          <a:xfrm>
            <a:off x="3569060" y="1651650"/>
            <a:ext cx="2376264" cy="1944216"/>
          </a:xfrm>
          <a:prstGeom prst="ellipse">
            <a:avLst/>
          </a:prstGeom>
          <a:solidFill>
            <a:srgbClr val="DA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People</a:t>
            </a:r>
          </a:p>
          <a:p>
            <a:pPr algn="ctr"/>
            <a:r>
              <a:rPr lang="en-GB" dirty="0" smtClean="0"/>
              <a:t>Empathy</a:t>
            </a:r>
          </a:p>
          <a:p>
            <a:pPr algn="ctr"/>
            <a:r>
              <a:rPr lang="en-GB" dirty="0" smtClean="0"/>
              <a:t>Care</a:t>
            </a:r>
          </a:p>
          <a:p>
            <a:pPr algn="ctr"/>
            <a:r>
              <a:rPr lang="en-GB" dirty="0" smtClean="0"/>
              <a:t>Harmony</a:t>
            </a:r>
          </a:p>
          <a:p>
            <a:pPr algn="ctr"/>
            <a:r>
              <a:rPr lang="en-GB" dirty="0"/>
              <a:t>Inclusion</a:t>
            </a:r>
          </a:p>
          <a:p>
            <a:pPr algn="ctr"/>
            <a:endParaRPr lang="en-GB" dirty="0"/>
          </a:p>
        </p:txBody>
      </p:sp>
      <p:sp>
        <p:nvSpPr>
          <p:cNvPr id="8" name="Ellipse 7"/>
          <p:cNvSpPr/>
          <p:nvPr/>
        </p:nvSpPr>
        <p:spPr>
          <a:xfrm>
            <a:off x="6228184" y="3717032"/>
            <a:ext cx="2376264" cy="1944216"/>
          </a:xfrm>
          <a:prstGeom prst="ellipse">
            <a:avLst/>
          </a:prstGeom>
          <a:solidFill>
            <a:srgbClr val="4CB544"/>
          </a:solidFill>
          <a:ln>
            <a:solidFill>
              <a:srgbClr val="46D2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Meaning</a:t>
            </a:r>
          </a:p>
          <a:p>
            <a:pPr algn="ctr"/>
            <a:r>
              <a:rPr lang="en-GB" dirty="0" smtClean="0"/>
              <a:t>Vision</a:t>
            </a:r>
          </a:p>
          <a:p>
            <a:pPr algn="ctr"/>
            <a:r>
              <a:rPr lang="en-GB" dirty="0" smtClean="0"/>
              <a:t>Sense</a:t>
            </a:r>
          </a:p>
          <a:p>
            <a:pPr algn="ctr"/>
            <a:r>
              <a:rPr lang="en-GB" dirty="0" smtClean="0"/>
              <a:t>Effect</a:t>
            </a:r>
          </a:p>
          <a:p>
            <a:pPr algn="ctr"/>
            <a:r>
              <a:rPr lang="en-GB" dirty="0" smtClean="0"/>
              <a:t>Rationale</a:t>
            </a:r>
          </a:p>
          <a:p>
            <a:pPr algn="ctr"/>
            <a:endParaRPr lang="en-GB" dirty="0" smtClean="0"/>
          </a:p>
        </p:txBody>
      </p:sp>
      <p:sp>
        <p:nvSpPr>
          <p:cNvPr id="9" name="Ellipse 8"/>
          <p:cNvSpPr/>
          <p:nvPr/>
        </p:nvSpPr>
        <p:spPr>
          <a:xfrm>
            <a:off x="916743" y="3694182"/>
            <a:ext cx="2376264" cy="1944216"/>
          </a:xfrm>
          <a:prstGeom prst="ellipse">
            <a:avLst/>
          </a:prstGeom>
          <a:solidFill>
            <a:srgbClr val="437BC9"/>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Predictability</a:t>
            </a:r>
          </a:p>
          <a:p>
            <a:pPr algn="ctr"/>
            <a:r>
              <a:rPr lang="en-GB" dirty="0" smtClean="0"/>
              <a:t>Plans</a:t>
            </a:r>
          </a:p>
          <a:p>
            <a:pPr algn="ctr"/>
            <a:r>
              <a:rPr lang="en-GB" dirty="0" smtClean="0"/>
              <a:t>Milestones</a:t>
            </a:r>
          </a:p>
          <a:p>
            <a:pPr algn="ctr"/>
            <a:r>
              <a:rPr lang="en-GB" dirty="0" smtClean="0"/>
              <a:t>Structure</a:t>
            </a:r>
          </a:p>
          <a:p>
            <a:pPr algn="ctr"/>
            <a:r>
              <a:rPr lang="en-GB" dirty="0" smtClean="0"/>
              <a:t>Responsibilities</a:t>
            </a:r>
          </a:p>
          <a:p>
            <a:pPr algn="ctr"/>
            <a:endParaRPr lang="nb-NO" dirty="0"/>
          </a:p>
        </p:txBody>
      </p:sp>
      <p:sp>
        <p:nvSpPr>
          <p:cNvPr id="10" name="Ellipse 9"/>
          <p:cNvSpPr/>
          <p:nvPr/>
        </p:nvSpPr>
        <p:spPr>
          <a:xfrm>
            <a:off x="3569060" y="3717032"/>
            <a:ext cx="2376264" cy="1944216"/>
          </a:xfrm>
          <a:prstGeom prst="ellipse">
            <a:avLst/>
          </a:prstGeom>
          <a:solidFill>
            <a:srgbClr val="DA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Control</a:t>
            </a:r>
          </a:p>
          <a:p>
            <a:pPr algn="ctr"/>
            <a:r>
              <a:rPr lang="en-GB" dirty="0" smtClean="0"/>
              <a:t>Involvement</a:t>
            </a:r>
          </a:p>
          <a:p>
            <a:pPr algn="ctr"/>
            <a:r>
              <a:rPr lang="en-GB" dirty="0" smtClean="0"/>
              <a:t>Influence</a:t>
            </a:r>
          </a:p>
          <a:p>
            <a:pPr algn="ctr"/>
            <a:r>
              <a:rPr lang="en-GB" dirty="0" smtClean="0"/>
              <a:t>Coping</a:t>
            </a:r>
          </a:p>
          <a:p>
            <a:pPr algn="ctr"/>
            <a:r>
              <a:rPr lang="en-GB" dirty="0" smtClean="0"/>
              <a:t>Community</a:t>
            </a:r>
            <a:endParaRPr lang="en-GB" dirty="0"/>
          </a:p>
          <a:p>
            <a:pPr algn="ctr"/>
            <a:endParaRPr lang="en-GB" dirty="0"/>
          </a:p>
        </p:txBody>
      </p:sp>
      <p:grpSp>
        <p:nvGrpSpPr>
          <p:cNvPr id="11" name="Gruppe 33"/>
          <p:cNvGrpSpPr/>
          <p:nvPr/>
        </p:nvGrpSpPr>
        <p:grpSpPr>
          <a:xfrm>
            <a:off x="107504" y="5661248"/>
            <a:ext cx="4896544" cy="1067196"/>
            <a:chOff x="179512" y="5517232"/>
            <a:chExt cx="5616624" cy="1224136"/>
          </a:xfrm>
        </p:grpSpPr>
        <p:pic>
          <p:nvPicPr>
            <p:cNvPr id="12" name="Obraz 8" descr="viewer.png"/>
            <p:cNvPicPr>
              <a:picLocks noChangeAspect="1"/>
            </p:cNvPicPr>
            <p:nvPr/>
          </p:nvPicPr>
          <p:blipFill>
            <a:blip r:embed="rId3" cstate="print">
              <a:clrChange>
                <a:clrFrom>
                  <a:srgbClr val="FFFFFF"/>
                </a:clrFrom>
                <a:clrTo>
                  <a:srgbClr val="FFFFFF">
                    <a:alpha val="0"/>
                  </a:srgbClr>
                </a:clrTo>
              </a:clrChange>
            </a:blip>
            <a:srcRect t="62999" b="4961"/>
            <a:stretch>
              <a:fillRect/>
            </a:stretch>
          </p:blipFill>
          <p:spPr>
            <a:xfrm>
              <a:off x="179512" y="5517232"/>
              <a:ext cx="2952328" cy="1224136"/>
            </a:xfrm>
            <a:prstGeom prst="rect">
              <a:avLst/>
            </a:prstGeom>
          </p:spPr>
        </p:pic>
        <p:pic>
          <p:nvPicPr>
            <p:cNvPr id="13" name="Obraz 8" descr="viewer.png"/>
            <p:cNvPicPr>
              <a:picLocks noChangeAspect="1"/>
            </p:cNvPicPr>
            <p:nvPr/>
          </p:nvPicPr>
          <p:blipFill>
            <a:blip r:embed="rId3" cstate="print">
              <a:clrChange>
                <a:clrFrom>
                  <a:srgbClr val="FFFFFF"/>
                </a:clrFrom>
                <a:clrTo>
                  <a:srgbClr val="FFFFFF">
                    <a:alpha val="0"/>
                  </a:srgbClr>
                </a:clrTo>
              </a:clrChange>
            </a:blip>
            <a:srcRect t="95039"/>
            <a:stretch>
              <a:fillRect/>
            </a:stretch>
          </p:blipFill>
          <p:spPr>
            <a:xfrm>
              <a:off x="2843808" y="6453336"/>
              <a:ext cx="2952328" cy="189541"/>
            </a:xfrm>
            <a:prstGeom prst="rect">
              <a:avLst/>
            </a:prstGeom>
          </p:spPr>
        </p:pic>
      </p:grpSp>
    </p:spTree>
    <p:extLst>
      <p:ext uri="{BB962C8B-B14F-4D97-AF65-F5344CB8AC3E}">
        <p14:creationId xmlns:p14="http://schemas.microsoft.com/office/powerpoint/2010/main" val="21006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4"/>
          <p:cNvSpPr>
            <a:spLocks noGrp="1"/>
          </p:cNvSpPr>
          <p:nvPr>
            <p:ph type="ctrTitle"/>
          </p:nvPr>
        </p:nvSpPr>
        <p:spPr>
          <a:xfrm>
            <a:off x="251520" y="380"/>
            <a:ext cx="8568952" cy="1008112"/>
          </a:xfrm>
        </p:spPr>
        <p:txBody>
          <a:bodyPr>
            <a:normAutofit/>
          </a:bodyPr>
          <a:lstStyle/>
          <a:p>
            <a:pPr algn="l"/>
            <a:r>
              <a:rPr lang="en-US" sz="3600" dirty="0" smtClean="0">
                <a:solidFill>
                  <a:srgbClr val="565656"/>
                </a:solidFill>
              </a:rPr>
              <a:t>DI-workshop: creation of meaning</a:t>
            </a:r>
            <a:endParaRPr lang="en-US" sz="3600" dirty="0">
              <a:solidFill>
                <a:srgbClr val="565656"/>
              </a:solidFill>
            </a:endParaRPr>
          </a:p>
        </p:txBody>
      </p:sp>
      <p:cxnSp>
        <p:nvCxnSpPr>
          <p:cNvPr id="5" name="Łącznik prosty 6"/>
          <p:cNvCxnSpPr/>
          <p:nvPr/>
        </p:nvCxnSpPr>
        <p:spPr>
          <a:xfrm>
            <a:off x="0" y="864476"/>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grpSp>
        <p:nvGrpSpPr>
          <p:cNvPr id="6" name="Gruppe 33"/>
          <p:cNvGrpSpPr/>
          <p:nvPr/>
        </p:nvGrpSpPr>
        <p:grpSpPr>
          <a:xfrm>
            <a:off x="107504" y="5661248"/>
            <a:ext cx="4896544" cy="1067196"/>
            <a:chOff x="179512" y="5517232"/>
            <a:chExt cx="5616624" cy="1224136"/>
          </a:xfrm>
        </p:grpSpPr>
        <p:pic>
          <p:nvPicPr>
            <p:cNvPr id="7" name="Obraz 8" descr="viewer.png"/>
            <p:cNvPicPr>
              <a:picLocks noChangeAspect="1"/>
            </p:cNvPicPr>
            <p:nvPr/>
          </p:nvPicPr>
          <p:blipFill>
            <a:blip r:embed="rId2" cstate="print">
              <a:clrChange>
                <a:clrFrom>
                  <a:srgbClr val="FFFFFF"/>
                </a:clrFrom>
                <a:clrTo>
                  <a:srgbClr val="FFFFFF">
                    <a:alpha val="0"/>
                  </a:srgbClr>
                </a:clrTo>
              </a:clrChange>
            </a:blip>
            <a:srcRect t="62999" b="4961"/>
            <a:stretch>
              <a:fillRect/>
            </a:stretch>
          </p:blipFill>
          <p:spPr>
            <a:xfrm>
              <a:off x="179512" y="5517232"/>
              <a:ext cx="2952328" cy="1224136"/>
            </a:xfrm>
            <a:prstGeom prst="rect">
              <a:avLst/>
            </a:prstGeom>
          </p:spPr>
        </p:pic>
        <p:pic>
          <p:nvPicPr>
            <p:cNvPr id="8" name="Obraz 8" descr="viewer.png"/>
            <p:cNvPicPr>
              <a:picLocks noChangeAspect="1"/>
            </p:cNvPicPr>
            <p:nvPr/>
          </p:nvPicPr>
          <p:blipFill>
            <a:blip r:embed="rId2" cstate="print">
              <a:clrChange>
                <a:clrFrom>
                  <a:srgbClr val="FFFFFF"/>
                </a:clrFrom>
                <a:clrTo>
                  <a:srgbClr val="FFFFFF">
                    <a:alpha val="0"/>
                  </a:srgbClr>
                </a:clrTo>
              </a:clrChange>
            </a:blip>
            <a:srcRect t="95039"/>
            <a:stretch>
              <a:fillRect/>
            </a:stretch>
          </p:blipFill>
          <p:spPr>
            <a:xfrm>
              <a:off x="2843808" y="6453336"/>
              <a:ext cx="2952328" cy="189541"/>
            </a:xfrm>
            <a:prstGeom prst="rect">
              <a:avLst/>
            </a:prstGeom>
          </p:spPr>
        </p:pic>
      </p:grpSp>
      <p:cxnSp>
        <p:nvCxnSpPr>
          <p:cNvPr id="12" name="Straight Arrow Connector 11"/>
          <p:cNvCxnSpPr/>
          <p:nvPr/>
        </p:nvCxnSpPr>
        <p:spPr>
          <a:xfrm>
            <a:off x="2056447" y="2960590"/>
            <a:ext cx="286076" cy="365160"/>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9" idx="2"/>
          </p:cNvCxnSpPr>
          <p:nvPr/>
        </p:nvCxnSpPr>
        <p:spPr>
          <a:xfrm>
            <a:off x="1331640" y="3845262"/>
            <a:ext cx="724807" cy="300"/>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9" idx="3"/>
          </p:cNvCxnSpPr>
          <p:nvPr/>
        </p:nvCxnSpPr>
        <p:spPr>
          <a:xfrm flipV="1">
            <a:off x="2056447" y="4359992"/>
            <a:ext cx="286076" cy="447686"/>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432111" y="1606373"/>
            <a:ext cx="1996226" cy="1354217"/>
          </a:xfrm>
          <a:prstGeom prst="rect">
            <a:avLst/>
          </a:prstGeom>
          <a:noFill/>
        </p:spPr>
        <p:txBody>
          <a:bodyPr wrap="square" rtlCol="0">
            <a:spAutoFit/>
          </a:bodyPr>
          <a:lstStyle/>
          <a:p>
            <a:r>
              <a:rPr lang="nb-NO" b="1" dirty="0" err="1" smtClean="0"/>
              <a:t>Personality</a:t>
            </a:r>
            <a:r>
              <a:rPr lang="nb-NO" b="1" dirty="0" smtClean="0"/>
              <a:t>:</a:t>
            </a:r>
          </a:p>
          <a:p>
            <a:r>
              <a:rPr lang="nb-NO" sz="1600" dirty="0" smtClean="0">
                <a:solidFill>
                  <a:srgbClr val="FF0000"/>
                </a:solidFill>
              </a:rPr>
              <a:t>Extroversion</a:t>
            </a:r>
          </a:p>
          <a:p>
            <a:r>
              <a:rPr lang="nb-NO" sz="1600" dirty="0" smtClean="0">
                <a:solidFill>
                  <a:srgbClr val="FF0000"/>
                </a:solidFill>
              </a:rPr>
              <a:t>Agreebleness</a:t>
            </a:r>
          </a:p>
          <a:p>
            <a:r>
              <a:rPr lang="nb-NO" sz="1600" dirty="0" smtClean="0">
                <a:solidFill>
                  <a:srgbClr val="0070C0"/>
                </a:solidFill>
              </a:rPr>
              <a:t>Conscientiousness</a:t>
            </a:r>
          </a:p>
          <a:p>
            <a:r>
              <a:rPr lang="nb-NO" sz="1600" dirty="0" smtClean="0">
                <a:solidFill>
                  <a:srgbClr val="00B050"/>
                </a:solidFill>
              </a:rPr>
              <a:t>Openess</a:t>
            </a:r>
            <a:endParaRPr lang="en-GB" sz="1600" dirty="0">
              <a:solidFill>
                <a:srgbClr val="00B050"/>
              </a:solidFill>
            </a:endParaRPr>
          </a:p>
        </p:txBody>
      </p:sp>
      <p:sp>
        <p:nvSpPr>
          <p:cNvPr id="26" name="TextBox 25"/>
          <p:cNvSpPr txBox="1"/>
          <p:nvPr/>
        </p:nvSpPr>
        <p:spPr>
          <a:xfrm>
            <a:off x="225431" y="2613099"/>
            <a:ext cx="1393441" cy="2616101"/>
          </a:xfrm>
          <a:prstGeom prst="rect">
            <a:avLst/>
          </a:prstGeom>
          <a:noFill/>
        </p:spPr>
        <p:txBody>
          <a:bodyPr wrap="square" rtlCol="0">
            <a:spAutoFit/>
          </a:bodyPr>
          <a:lstStyle/>
          <a:p>
            <a:r>
              <a:rPr lang="nb-NO" b="1" dirty="0" smtClean="0"/>
              <a:t>Values:</a:t>
            </a:r>
          </a:p>
          <a:p>
            <a:r>
              <a:rPr lang="nb-NO" sz="1600" dirty="0" err="1" smtClean="0">
                <a:solidFill>
                  <a:srgbClr val="FF0000"/>
                </a:solidFill>
              </a:rPr>
              <a:t>Benevolence</a:t>
            </a:r>
            <a:endParaRPr lang="nb-NO" sz="1600" dirty="0" smtClean="0">
              <a:solidFill>
                <a:srgbClr val="FF0000"/>
              </a:solidFill>
            </a:endParaRPr>
          </a:p>
          <a:p>
            <a:r>
              <a:rPr lang="nb-NO" sz="1600" dirty="0" err="1" smtClean="0">
                <a:solidFill>
                  <a:srgbClr val="FF0000"/>
                </a:solidFill>
              </a:rPr>
              <a:t>Universalism</a:t>
            </a:r>
            <a:endParaRPr lang="nb-NO" sz="1600" dirty="0" smtClean="0">
              <a:solidFill>
                <a:srgbClr val="FF0000"/>
              </a:solidFill>
            </a:endParaRPr>
          </a:p>
          <a:p>
            <a:r>
              <a:rPr lang="nb-NO" sz="1600" dirty="0" err="1" smtClean="0">
                <a:solidFill>
                  <a:srgbClr val="0070C0"/>
                </a:solidFill>
              </a:rPr>
              <a:t>Tradition</a:t>
            </a:r>
            <a:endParaRPr lang="nb-NO" sz="1600" dirty="0" smtClean="0">
              <a:solidFill>
                <a:srgbClr val="0070C0"/>
              </a:solidFill>
            </a:endParaRPr>
          </a:p>
          <a:p>
            <a:r>
              <a:rPr lang="nb-NO" sz="1600" dirty="0" smtClean="0">
                <a:solidFill>
                  <a:srgbClr val="0070C0"/>
                </a:solidFill>
              </a:rPr>
              <a:t>Security</a:t>
            </a:r>
          </a:p>
          <a:p>
            <a:r>
              <a:rPr lang="nb-NO" sz="1600" dirty="0" err="1" smtClean="0">
                <a:solidFill>
                  <a:srgbClr val="0070C0"/>
                </a:solidFill>
              </a:rPr>
              <a:t>Conformity</a:t>
            </a:r>
            <a:endParaRPr lang="nb-NO" sz="1600" dirty="0" smtClean="0">
              <a:solidFill>
                <a:srgbClr val="0070C0"/>
              </a:solidFill>
            </a:endParaRPr>
          </a:p>
          <a:p>
            <a:r>
              <a:rPr lang="nb-NO" sz="1600" dirty="0" smtClean="0">
                <a:solidFill>
                  <a:srgbClr val="0070C0"/>
                </a:solidFill>
              </a:rPr>
              <a:t>Power</a:t>
            </a:r>
          </a:p>
          <a:p>
            <a:r>
              <a:rPr lang="nb-NO" sz="1600" dirty="0" err="1" smtClean="0">
                <a:solidFill>
                  <a:srgbClr val="00B050"/>
                </a:solidFill>
              </a:rPr>
              <a:t>Self-direction</a:t>
            </a:r>
            <a:endParaRPr lang="nb-NO" sz="1600" dirty="0" smtClean="0">
              <a:solidFill>
                <a:srgbClr val="00B050"/>
              </a:solidFill>
            </a:endParaRPr>
          </a:p>
          <a:p>
            <a:r>
              <a:rPr lang="nb-NO" sz="1600" dirty="0" err="1" smtClean="0">
                <a:solidFill>
                  <a:srgbClr val="00B050"/>
                </a:solidFill>
              </a:rPr>
              <a:t>Hedonism</a:t>
            </a:r>
            <a:endParaRPr lang="nb-NO" sz="1600" dirty="0" smtClean="0">
              <a:solidFill>
                <a:srgbClr val="00B050"/>
              </a:solidFill>
            </a:endParaRPr>
          </a:p>
          <a:p>
            <a:r>
              <a:rPr lang="nb-NO" sz="1600" dirty="0" err="1" smtClean="0">
                <a:solidFill>
                  <a:srgbClr val="00B050"/>
                </a:solidFill>
              </a:rPr>
              <a:t>Stimulation</a:t>
            </a:r>
            <a:endParaRPr lang="en-GB" sz="1600" dirty="0">
              <a:solidFill>
                <a:srgbClr val="00B050"/>
              </a:solidFill>
            </a:endParaRPr>
          </a:p>
        </p:txBody>
      </p:sp>
      <p:sp>
        <p:nvSpPr>
          <p:cNvPr id="27" name="TextBox 26"/>
          <p:cNvSpPr txBox="1"/>
          <p:nvPr/>
        </p:nvSpPr>
        <p:spPr>
          <a:xfrm>
            <a:off x="1394416" y="4799364"/>
            <a:ext cx="2228504" cy="861774"/>
          </a:xfrm>
          <a:prstGeom prst="rect">
            <a:avLst/>
          </a:prstGeom>
          <a:noFill/>
        </p:spPr>
        <p:txBody>
          <a:bodyPr wrap="square" rtlCol="0">
            <a:spAutoFit/>
          </a:bodyPr>
          <a:lstStyle/>
          <a:p>
            <a:r>
              <a:rPr lang="nb-NO" b="1" dirty="0" err="1" smtClean="0"/>
              <a:t>Cognitive</a:t>
            </a:r>
            <a:r>
              <a:rPr lang="nb-NO" b="1" dirty="0" smtClean="0"/>
              <a:t> styles</a:t>
            </a:r>
          </a:p>
          <a:p>
            <a:r>
              <a:rPr lang="nb-NO" sz="1600" dirty="0" err="1" smtClean="0">
                <a:solidFill>
                  <a:srgbClr val="0070C0"/>
                </a:solidFill>
              </a:rPr>
              <a:t>Analytical</a:t>
            </a:r>
            <a:r>
              <a:rPr lang="nb-NO" sz="1600" dirty="0" smtClean="0">
                <a:solidFill>
                  <a:srgbClr val="0070C0"/>
                </a:solidFill>
              </a:rPr>
              <a:t>/</a:t>
            </a:r>
            <a:r>
              <a:rPr lang="nb-NO" sz="1600" dirty="0" err="1" smtClean="0">
                <a:solidFill>
                  <a:srgbClr val="0070C0"/>
                </a:solidFill>
              </a:rPr>
              <a:t>sequential</a:t>
            </a:r>
            <a:endParaRPr lang="nb-NO" sz="1600" dirty="0" smtClean="0">
              <a:solidFill>
                <a:srgbClr val="0070C0"/>
              </a:solidFill>
            </a:endParaRPr>
          </a:p>
          <a:p>
            <a:r>
              <a:rPr lang="nb-NO" sz="1600" dirty="0" err="1" smtClean="0">
                <a:solidFill>
                  <a:srgbClr val="00B050"/>
                </a:solidFill>
              </a:rPr>
              <a:t>Hollistic</a:t>
            </a:r>
            <a:r>
              <a:rPr lang="nb-NO" sz="1600" dirty="0" smtClean="0">
                <a:solidFill>
                  <a:srgbClr val="00B050"/>
                </a:solidFill>
              </a:rPr>
              <a:t>/</a:t>
            </a:r>
            <a:r>
              <a:rPr lang="nb-NO" sz="1600" dirty="0" err="1" smtClean="0">
                <a:solidFill>
                  <a:srgbClr val="00B050"/>
                </a:solidFill>
              </a:rPr>
              <a:t>connective</a:t>
            </a:r>
            <a:endParaRPr lang="en-GB" sz="1600" dirty="0">
              <a:solidFill>
                <a:srgbClr val="00B050"/>
              </a:solidFill>
            </a:endParaRPr>
          </a:p>
        </p:txBody>
      </p:sp>
      <p:cxnSp>
        <p:nvCxnSpPr>
          <p:cNvPr id="41" name="Straight Connector 40"/>
          <p:cNvCxnSpPr/>
          <p:nvPr/>
        </p:nvCxnSpPr>
        <p:spPr>
          <a:xfrm>
            <a:off x="4932040" y="1567744"/>
            <a:ext cx="0" cy="4032338"/>
          </a:xfrm>
          <a:prstGeom prst="line">
            <a:avLst/>
          </a:prstGeom>
          <a:ln w="28575">
            <a:solidFill>
              <a:schemeClr val="tx1">
                <a:lumMod val="85000"/>
                <a:lumOff val="1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9" idx="6"/>
            <a:endCxn id="42" idx="2"/>
          </p:cNvCxnSpPr>
          <p:nvPr/>
        </p:nvCxnSpPr>
        <p:spPr>
          <a:xfrm>
            <a:off x="4009895" y="3845562"/>
            <a:ext cx="1777009" cy="8052"/>
          </a:xfrm>
          <a:prstGeom prst="straightConnector1">
            <a:avLst/>
          </a:prstGeom>
          <a:ln w="28575">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6302932" y="4573076"/>
            <a:ext cx="225502" cy="657176"/>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347950" y="5230251"/>
            <a:ext cx="2228504" cy="369332"/>
          </a:xfrm>
          <a:prstGeom prst="rect">
            <a:avLst/>
          </a:prstGeom>
          <a:noFill/>
        </p:spPr>
        <p:txBody>
          <a:bodyPr wrap="square" rtlCol="0">
            <a:spAutoFit/>
          </a:bodyPr>
          <a:lstStyle/>
          <a:p>
            <a:r>
              <a:rPr lang="nb-NO" b="1" dirty="0" smtClean="0"/>
              <a:t>Personal </a:t>
            </a:r>
            <a:r>
              <a:rPr lang="nb-NO" b="1" dirty="0" err="1" smtClean="0"/>
              <a:t>experiences</a:t>
            </a:r>
            <a:endParaRPr lang="nb-NO" b="1" dirty="0" smtClean="0"/>
          </a:p>
        </p:txBody>
      </p:sp>
      <p:cxnSp>
        <p:nvCxnSpPr>
          <p:cNvPr id="55" name="Straight Arrow Connector 54"/>
          <p:cNvCxnSpPr/>
          <p:nvPr/>
        </p:nvCxnSpPr>
        <p:spPr>
          <a:xfrm>
            <a:off x="6302932" y="2536334"/>
            <a:ext cx="186628" cy="633203"/>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155185" y="2123564"/>
            <a:ext cx="2614034" cy="369332"/>
          </a:xfrm>
          <a:prstGeom prst="rect">
            <a:avLst/>
          </a:prstGeom>
          <a:noFill/>
        </p:spPr>
        <p:txBody>
          <a:bodyPr wrap="square" rtlCol="0">
            <a:spAutoFit/>
          </a:bodyPr>
          <a:lstStyle/>
          <a:p>
            <a:r>
              <a:rPr lang="nb-NO" b="1" dirty="0" err="1" smtClean="0"/>
              <a:t>Social</a:t>
            </a:r>
            <a:r>
              <a:rPr lang="nb-NO" b="1" dirty="0" smtClean="0"/>
              <a:t> </a:t>
            </a:r>
            <a:r>
              <a:rPr lang="nb-NO" b="1" dirty="0" err="1" smtClean="0"/>
              <a:t>world</a:t>
            </a:r>
            <a:r>
              <a:rPr lang="nb-NO" b="1" dirty="0" smtClean="0"/>
              <a:t>, </a:t>
            </a:r>
            <a:r>
              <a:rPr lang="nb-NO" b="1" dirty="0" err="1" smtClean="0"/>
              <a:t>agreement</a:t>
            </a:r>
            <a:endParaRPr lang="nb-NO" b="1" dirty="0" smtClean="0"/>
          </a:p>
        </p:txBody>
      </p:sp>
      <p:sp>
        <p:nvSpPr>
          <p:cNvPr id="62" name="TextBox 61"/>
          <p:cNvSpPr txBox="1"/>
          <p:nvPr/>
        </p:nvSpPr>
        <p:spPr>
          <a:xfrm>
            <a:off x="3979273" y="3463115"/>
            <a:ext cx="1879822" cy="338554"/>
          </a:xfrm>
          <a:prstGeom prst="rect">
            <a:avLst/>
          </a:prstGeom>
          <a:solidFill>
            <a:schemeClr val="bg1"/>
          </a:solidFill>
        </p:spPr>
        <p:txBody>
          <a:bodyPr wrap="square" rtlCol="0">
            <a:spAutoFit/>
          </a:bodyPr>
          <a:lstStyle/>
          <a:p>
            <a:r>
              <a:rPr lang="nb-NO" sz="1600" b="1" cap="all" dirty="0" smtClean="0"/>
              <a:t>Real </a:t>
            </a:r>
            <a:r>
              <a:rPr lang="nb-NO" sz="1600" b="1" cap="all" dirty="0" err="1" smtClean="0"/>
              <a:t>world</a:t>
            </a:r>
            <a:r>
              <a:rPr lang="nb-NO" sz="1600" b="1" cap="all" dirty="0" smtClean="0"/>
              <a:t> input</a:t>
            </a:r>
          </a:p>
        </p:txBody>
      </p:sp>
      <p:sp>
        <p:nvSpPr>
          <p:cNvPr id="9" name="Oval 8"/>
          <p:cNvSpPr/>
          <p:nvPr/>
        </p:nvSpPr>
        <p:spPr>
          <a:xfrm>
            <a:off x="2056447" y="3118047"/>
            <a:ext cx="1953448" cy="1455029"/>
          </a:xfrm>
          <a:prstGeom prst="ellipse">
            <a:avLst/>
          </a:prstGeom>
          <a:solidFill>
            <a:srgbClr val="F3F0F6"/>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5786904" y="3126099"/>
            <a:ext cx="1953448" cy="1455029"/>
          </a:xfrm>
          <a:prstGeom prst="ellipse">
            <a:avLst/>
          </a:prstGeom>
          <a:solidFill>
            <a:srgbClr val="AD98C2"/>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Arrow Connector 70"/>
          <p:cNvCxnSpPr>
            <a:stCxn id="42" idx="6"/>
          </p:cNvCxnSpPr>
          <p:nvPr/>
        </p:nvCxnSpPr>
        <p:spPr>
          <a:xfrm flipV="1">
            <a:off x="7740352" y="3845262"/>
            <a:ext cx="1008112" cy="8352"/>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769219" y="3450839"/>
            <a:ext cx="1444339" cy="338554"/>
          </a:xfrm>
          <a:prstGeom prst="rect">
            <a:avLst/>
          </a:prstGeom>
          <a:noFill/>
        </p:spPr>
        <p:txBody>
          <a:bodyPr wrap="square" rtlCol="0">
            <a:spAutoFit/>
          </a:bodyPr>
          <a:lstStyle/>
          <a:p>
            <a:r>
              <a:rPr lang="nb-NO" sz="1600" b="1" cap="all" dirty="0" err="1" smtClean="0"/>
              <a:t>Objectifyng</a:t>
            </a:r>
            <a:endParaRPr lang="nb-NO" sz="1600" b="1" cap="all" dirty="0" smtClean="0"/>
          </a:p>
        </p:txBody>
      </p:sp>
      <p:sp>
        <p:nvSpPr>
          <p:cNvPr id="85" name="TextBox 84"/>
          <p:cNvSpPr txBox="1"/>
          <p:nvPr/>
        </p:nvSpPr>
        <p:spPr>
          <a:xfrm>
            <a:off x="922151" y="1099113"/>
            <a:ext cx="3505833" cy="369332"/>
          </a:xfrm>
          <a:prstGeom prst="rect">
            <a:avLst/>
          </a:prstGeom>
          <a:noFill/>
          <a:ln>
            <a:solidFill>
              <a:schemeClr val="tx1">
                <a:lumMod val="50000"/>
                <a:lumOff val="50000"/>
              </a:schemeClr>
            </a:solidFill>
          </a:ln>
        </p:spPr>
        <p:txBody>
          <a:bodyPr wrap="square" rtlCol="0">
            <a:spAutoFit/>
          </a:bodyPr>
          <a:lstStyle/>
          <a:p>
            <a:r>
              <a:rPr lang="nb-NO" cap="small" dirty="0" err="1" smtClean="0"/>
              <a:t>Positivistic</a:t>
            </a:r>
            <a:r>
              <a:rPr lang="nb-NO" cap="small" dirty="0" smtClean="0"/>
              <a:t> test </a:t>
            </a:r>
            <a:r>
              <a:rPr lang="nb-NO" cap="small" dirty="0" err="1" smtClean="0"/>
              <a:t>psychology</a:t>
            </a:r>
            <a:r>
              <a:rPr lang="nb-NO" cap="small" dirty="0" smtClean="0"/>
              <a:t> </a:t>
            </a:r>
            <a:r>
              <a:rPr lang="nb-NO" cap="small" dirty="0" err="1" smtClean="0"/>
              <a:t>tradition</a:t>
            </a:r>
            <a:endParaRPr lang="en-GB" cap="small" dirty="0"/>
          </a:p>
        </p:txBody>
      </p:sp>
      <p:sp>
        <p:nvSpPr>
          <p:cNvPr id="86" name="TextBox 85"/>
          <p:cNvSpPr txBox="1"/>
          <p:nvPr/>
        </p:nvSpPr>
        <p:spPr>
          <a:xfrm>
            <a:off x="5284995" y="1096980"/>
            <a:ext cx="3103429" cy="646331"/>
          </a:xfrm>
          <a:prstGeom prst="rect">
            <a:avLst/>
          </a:prstGeom>
          <a:noFill/>
          <a:ln>
            <a:solidFill>
              <a:schemeClr val="tx1">
                <a:lumMod val="50000"/>
                <a:lumOff val="50000"/>
              </a:schemeClr>
            </a:solidFill>
          </a:ln>
        </p:spPr>
        <p:txBody>
          <a:bodyPr wrap="square" rtlCol="0">
            <a:spAutoFit/>
          </a:bodyPr>
          <a:lstStyle/>
          <a:p>
            <a:pPr algn="ctr"/>
            <a:r>
              <a:rPr lang="nb-NO" cap="small" dirty="0" err="1" smtClean="0"/>
              <a:t>Social</a:t>
            </a:r>
            <a:r>
              <a:rPr lang="nb-NO" cap="small" dirty="0" smtClean="0"/>
              <a:t> </a:t>
            </a:r>
            <a:r>
              <a:rPr lang="nb-NO" cap="small" dirty="0" err="1" smtClean="0"/>
              <a:t>construction</a:t>
            </a:r>
            <a:r>
              <a:rPr lang="nb-NO" cap="small" dirty="0" smtClean="0"/>
              <a:t> of </a:t>
            </a:r>
            <a:r>
              <a:rPr lang="nb-NO" cap="small" dirty="0" err="1" smtClean="0"/>
              <a:t>meaning</a:t>
            </a:r>
            <a:r>
              <a:rPr lang="nb-NO" cap="small" dirty="0" smtClean="0"/>
              <a:t> in workshops</a:t>
            </a:r>
            <a:endParaRPr lang="en-GB" cap="small" dirty="0"/>
          </a:p>
        </p:txBody>
      </p:sp>
      <p:sp>
        <p:nvSpPr>
          <p:cNvPr id="10" name="TextBox 9"/>
          <p:cNvSpPr txBox="1"/>
          <p:nvPr/>
        </p:nvSpPr>
        <p:spPr>
          <a:xfrm>
            <a:off x="2283228" y="3383897"/>
            <a:ext cx="1584176" cy="1015663"/>
          </a:xfrm>
          <a:prstGeom prst="rect">
            <a:avLst/>
          </a:prstGeom>
          <a:noFill/>
        </p:spPr>
        <p:txBody>
          <a:bodyPr wrap="square" rtlCol="0">
            <a:spAutoFit/>
          </a:bodyPr>
          <a:lstStyle/>
          <a:p>
            <a:pPr algn="ctr"/>
            <a:r>
              <a:rPr lang="nb-NO" sz="2000" dirty="0" smtClean="0"/>
              <a:t>DI </a:t>
            </a:r>
            <a:r>
              <a:rPr lang="nb-NO" sz="2000" dirty="0" err="1" smtClean="0"/>
              <a:t>model</a:t>
            </a:r>
            <a:r>
              <a:rPr lang="nb-NO" sz="2000" dirty="0" smtClean="0"/>
              <a:t>: </a:t>
            </a:r>
          </a:p>
          <a:p>
            <a:pPr algn="ctr"/>
            <a:r>
              <a:rPr lang="nb-NO" sz="2000" dirty="0" smtClean="0">
                <a:solidFill>
                  <a:srgbClr val="FF0000"/>
                </a:solidFill>
              </a:rPr>
              <a:t>Red</a:t>
            </a:r>
            <a:r>
              <a:rPr lang="nb-NO" sz="2000" dirty="0" smtClean="0"/>
              <a:t>, </a:t>
            </a:r>
            <a:r>
              <a:rPr lang="nb-NO" sz="2000" dirty="0" smtClean="0">
                <a:solidFill>
                  <a:srgbClr val="0070C0"/>
                </a:solidFill>
              </a:rPr>
              <a:t>Blue</a:t>
            </a:r>
            <a:r>
              <a:rPr lang="nb-NO" sz="2000" dirty="0" smtClean="0"/>
              <a:t> and </a:t>
            </a:r>
            <a:r>
              <a:rPr lang="nb-NO" sz="2000" dirty="0" smtClean="0">
                <a:solidFill>
                  <a:srgbClr val="00B050"/>
                </a:solidFill>
              </a:rPr>
              <a:t>Green</a:t>
            </a:r>
            <a:endParaRPr lang="en-GB" sz="2000" dirty="0">
              <a:solidFill>
                <a:srgbClr val="00B050"/>
              </a:solidFill>
            </a:endParaRPr>
          </a:p>
        </p:txBody>
      </p:sp>
      <p:sp>
        <p:nvSpPr>
          <p:cNvPr id="43" name="TextBox 42"/>
          <p:cNvSpPr txBox="1"/>
          <p:nvPr/>
        </p:nvSpPr>
        <p:spPr>
          <a:xfrm>
            <a:off x="5935141" y="3321100"/>
            <a:ext cx="1698451" cy="1015663"/>
          </a:xfrm>
          <a:prstGeom prst="rect">
            <a:avLst/>
          </a:prstGeom>
          <a:noFill/>
        </p:spPr>
        <p:txBody>
          <a:bodyPr wrap="square" rtlCol="0">
            <a:spAutoFit/>
          </a:bodyPr>
          <a:lstStyle/>
          <a:p>
            <a:pPr algn="ctr"/>
            <a:r>
              <a:rPr lang="nb-NO" sz="2000" dirty="0" smtClean="0">
                <a:solidFill>
                  <a:schemeClr val="bg1"/>
                </a:solidFill>
              </a:rPr>
              <a:t>Workshop: </a:t>
            </a:r>
            <a:r>
              <a:rPr lang="nb-NO" sz="2000" dirty="0" err="1" smtClean="0">
                <a:solidFill>
                  <a:schemeClr val="bg1"/>
                </a:solidFill>
              </a:rPr>
              <a:t>Meaning</a:t>
            </a:r>
            <a:r>
              <a:rPr lang="nb-NO" sz="2000" dirty="0" smtClean="0">
                <a:solidFill>
                  <a:schemeClr val="bg1"/>
                </a:solidFill>
              </a:rPr>
              <a:t> of </a:t>
            </a:r>
            <a:r>
              <a:rPr lang="nb-NO" sz="2000" dirty="0" err="1" smtClean="0">
                <a:solidFill>
                  <a:schemeClr val="bg1"/>
                </a:solidFill>
              </a:rPr>
              <a:t>the</a:t>
            </a:r>
            <a:r>
              <a:rPr lang="nb-NO" sz="2000" dirty="0" smtClean="0">
                <a:solidFill>
                  <a:schemeClr val="bg1"/>
                </a:solidFill>
              </a:rPr>
              <a:t> </a:t>
            </a:r>
            <a:r>
              <a:rPr lang="nb-NO" sz="2000" dirty="0" err="1" smtClean="0">
                <a:solidFill>
                  <a:schemeClr val="bg1"/>
                </a:solidFill>
              </a:rPr>
              <a:t>Categories</a:t>
            </a:r>
            <a:r>
              <a:rPr lang="nb-NO" sz="2000" dirty="0" smtClean="0">
                <a:solidFill>
                  <a:schemeClr val="bg1"/>
                </a:solidFill>
              </a:rPr>
              <a:t> </a:t>
            </a:r>
            <a:endParaRPr lang="en-GB" sz="2000" dirty="0">
              <a:solidFill>
                <a:schemeClr val="bg1"/>
              </a:solidFill>
            </a:endParaRPr>
          </a:p>
        </p:txBody>
      </p:sp>
    </p:spTree>
    <p:extLst>
      <p:ext uri="{BB962C8B-B14F-4D97-AF65-F5344CB8AC3E}">
        <p14:creationId xmlns:p14="http://schemas.microsoft.com/office/powerpoint/2010/main" val="3858021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en-GB" sz="4000" dirty="0" smtClean="0"/>
              <a:t>Summary </a:t>
            </a:r>
            <a:endParaRPr lang="en-GB" sz="4000" dirty="0"/>
          </a:p>
        </p:txBody>
      </p:sp>
      <p:sp>
        <p:nvSpPr>
          <p:cNvPr id="5" name="Plassholder for innhold 4"/>
          <p:cNvSpPr>
            <a:spLocks noGrp="1"/>
          </p:cNvSpPr>
          <p:nvPr>
            <p:ph sz="quarter" idx="2"/>
          </p:nvPr>
        </p:nvSpPr>
        <p:spPr>
          <a:xfrm>
            <a:off x="457200" y="1444294"/>
            <a:ext cx="4114800" cy="4668830"/>
          </a:xfrm>
        </p:spPr>
        <p:txBody>
          <a:bodyPr>
            <a:normAutofit lnSpcReduction="10000"/>
          </a:bodyPr>
          <a:lstStyle/>
          <a:p>
            <a:r>
              <a:rPr lang="en-GB" sz="2000" dirty="0" smtClean="0"/>
              <a:t>Change is part of our life</a:t>
            </a:r>
          </a:p>
          <a:p>
            <a:r>
              <a:rPr lang="en-GB" sz="2000" dirty="0" smtClean="0"/>
              <a:t>We are good at adapting when we have to</a:t>
            </a:r>
          </a:p>
          <a:p>
            <a:r>
              <a:rPr lang="en-GB" sz="2000" dirty="0" smtClean="0"/>
              <a:t>Leading and managing effectively through change is challenging, but can be managed more effectively through increasing:</a:t>
            </a:r>
          </a:p>
          <a:p>
            <a:pPr lvl="1"/>
            <a:r>
              <a:rPr lang="en-GB" sz="2400" dirty="0">
                <a:solidFill>
                  <a:srgbClr val="0070C0"/>
                </a:solidFill>
              </a:rPr>
              <a:t>P</a:t>
            </a:r>
            <a:r>
              <a:rPr lang="en-GB" sz="2400" dirty="0" smtClean="0">
                <a:solidFill>
                  <a:srgbClr val="0070C0"/>
                </a:solidFill>
              </a:rPr>
              <a:t>redictability (plans and processes)</a:t>
            </a:r>
          </a:p>
          <a:p>
            <a:pPr lvl="1"/>
            <a:r>
              <a:rPr lang="en-GB" sz="2400" dirty="0" smtClean="0">
                <a:solidFill>
                  <a:srgbClr val="FF0000"/>
                </a:solidFill>
              </a:rPr>
              <a:t>Perceived control (people)</a:t>
            </a:r>
          </a:p>
          <a:p>
            <a:pPr lvl="1"/>
            <a:r>
              <a:rPr lang="en-GB" sz="2400" dirty="0" smtClean="0">
                <a:solidFill>
                  <a:srgbClr val="46D21A"/>
                </a:solidFill>
              </a:rPr>
              <a:t>Meaning (purpose and direction)</a:t>
            </a:r>
          </a:p>
        </p:txBody>
      </p:sp>
      <p:pic>
        <p:nvPicPr>
          <p:cNvPr id="6" name="Picture 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108575" y="1416051"/>
            <a:ext cx="3338870" cy="3747294"/>
          </a:xfrm>
          <a:noFill/>
          <a:ln/>
        </p:spPr>
      </p:pic>
      <p:pic>
        <p:nvPicPr>
          <p:cNvPr id="7" name="Picture 8" descr="\\Hf-dc1\felles\Tester\10 DI Diversity Icebreaker\Logo\Fra CDDU 25 Aug 2010\Små men tåkete\DI logo 238  x 108 with sub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261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a:t>
            </a:r>
            <a:r>
              <a:rPr lang="nb-NO" dirty="0" err="1" smtClean="0"/>
              <a:t>Reframing</a:t>
            </a:r>
            <a:r>
              <a:rPr lang="nb-NO" dirty="0" smtClean="0"/>
              <a:t> </a:t>
            </a:r>
            <a:r>
              <a:rPr lang="nb-NO" dirty="0" err="1" smtClean="0"/>
              <a:t>Others</a:t>
            </a:r>
            <a:r>
              <a:rPr lang="nb-NO" dirty="0" smtClean="0"/>
              <a:t> </a:t>
            </a:r>
            <a:r>
              <a:rPr lang="nb-NO" dirty="0" err="1" smtClean="0"/>
              <a:t>into</a:t>
            </a:r>
            <a:r>
              <a:rPr lang="nb-NO" dirty="0" smtClean="0"/>
              <a:t> </a:t>
            </a:r>
            <a:r>
              <a:rPr lang="nb-NO" dirty="0" err="1" smtClean="0"/>
              <a:t>categories</a:t>
            </a:r>
            <a:r>
              <a:rPr lang="nb-NO" dirty="0" smtClean="0"/>
              <a:t> of </a:t>
            </a:r>
            <a:r>
              <a:rPr lang="nb-NO" dirty="0" err="1" smtClean="0"/>
              <a:t>Mastery</a:t>
            </a:r>
            <a:r>
              <a:rPr lang="nb-NO" dirty="0" smtClean="0"/>
              <a:t>»</a:t>
            </a:r>
            <a:endParaRPr lang="nb-NO" dirty="0"/>
          </a:p>
        </p:txBody>
      </p:sp>
      <p:sp>
        <p:nvSpPr>
          <p:cNvPr id="3" name="Plassholder for innhold 2"/>
          <p:cNvSpPr>
            <a:spLocks noGrp="1"/>
          </p:cNvSpPr>
          <p:nvPr>
            <p:ph idx="1"/>
          </p:nvPr>
        </p:nvSpPr>
        <p:spPr/>
        <p:txBody>
          <a:bodyPr/>
          <a:lstStyle/>
          <a:p>
            <a:pPr marL="0" indent="0">
              <a:buNone/>
            </a:pPr>
            <a:r>
              <a:rPr lang="nb-NO" dirty="0"/>
              <a:t>Meeting strangers kicks </a:t>
            </a:r>
            <a:r>
              <a:rPr lang="nb-NO" dirty="0" err="1"/>
              <a:t>uncertainty</a:t>
            </a:r>
            <a:r>
              <a:rPr lang="nb-NO" dirty="0"/>
              <a:t>/fight/</a:t>
            </a:r>
            <a:r>
              <a:rPr lang="nb-NO" dirty="0" err="1"/>
              <a:t>flight</a:t>
            </a:r>
            <a:r>
              <a:rPr lang="nb-NO" dirty="0"/>
              <a:t> – </a:t>
            </a:r>
            <a:r>
              <a:rPr lang="nb-NO" dirty="0" err="1"/>
              <a:t>but</a:t>
            </a:r>
            <a:r>
              <a:rPr lang="nb-NO" dirty="0"/>
              <a:t> by </a:t>
            </a:r>
            <a:r>
              <a:rPr lang="nb-NO" dirty="0" err="1"/>
              <a:t>reframing</a:t>
            </a:r>
            <a:r>
              <a:rPr lang="nb-NO" dirty="0"/>
              <a:t> </a:t>
            </a:r>
            <a:r>
              <a:rPr lang="nb-NO" dirty="0" err="1"/>
              <a:t>the</a:t>
            </a:r>
            <a:r>
              <a:rPr lang="nb-NO" dirty="0"/>
              <a:t> </a:t>
            </a:r>
            <a:r>
              <a:rPr lang="nb-NO" dirty="0" err="1"/>
              <a:t>Others</a:t>
            </a:r>
            <a:r>
              <a:rPr lang="nb-NO" dirty="0"/>
              <a:t> </a:t>
            </a:r>
            <a:r>
              <a:rPr lang="nb-NO" dirty="0" err="1"/>
              <a:t>inside</a:t>
            </a:r>
            <a:r>
              <a:rPr lang="nb-NO" dirty="0"/>
              <a:t> a system of </a:t>
            </a:r>
            <a:r>
              <a:rPr lang="nb-NO" dirty="0" err="1"/>
              <a:t>mastery</a:t>
            </a:r>
            <a:r>
              <a:rPr lang="nb-NO" dirty="0"/>
              <a:t>, Red, Blue and </a:t>
            </a:r>
            <a:r>
              <a:rPr lang="nb-NO" dirty="0" smtClean="0"/>
              <a:t>Green,  </a:t>
            </a:r>
            <a:r>
              <a:rPr lang="nb-NO" dirty="0"/>
              <a:t>- </a:t>
            </a:r>
            <a:r>
              <a:rPr lang="nb-NO" dirty="0" err="1"/>
              <a:t>the</a:t>
            </a:r>
            <a:r>
              <a:rPr lang="nb-NO" dirty="0"/>
              <a:t> </a:t>
            </a:r>
            <a:r>
              <a:rPr lang="nb-NO" dirty="0" err="1"/>
              <a:t>meeting</a:t>
            </a:r>
            <a:r>
              <a:rPr lang="nb-NO" dirty="0"/>
              <a:t> </a:t>
            </a:r>
            <a:r>
              <a:rPr lang="nb-NO" dirty="0" err="1"/>
              <a:t>with</a:t>
            </a:r>
            <a:r>
              <a:rPr lang="nb-NO" dirty="0"/>
              <a:t> </a:t>
            </a:r>
            <a:r>
              <a:rPr lang="nb-NO" dirty="0" err="1"/>
              <a:t>the</a:t>
            </a:r>
            <a:r>
              <a:rPr lang="nb-NO" dirty="0"/>
              <a:t> </a:t>
            </a:r>
            <a:r>
              <a:rPr lang="nb-NO" dirty="0" err="1"/>
              <a:t>Other’s</a:t>
            </a:r>
            <a:r>
              <a:rPr lang="nb-NO" dirty="0"/>
              <a:t> turn </a:t>
            </a:r>
            <a:r>
              <a:rPr lang="nb-NO" dirty="0" err="1"/>
              <a:t>into</a:t>
            </a:r>
            <a:r>
              <a:rPr lang="nb-NO" dirty="0"/>
              <a:t> a </a:t>
            </a:r>
            <a:r>
              <a:rPr lang="nb-NO" dirty="0" err="1"/>
              <a:t>meeting</a:t>
            </a:r>
            <a:r>
              <a:rPr lang="nb-NO" dirty="0"/>
              <a:t> </a:t>
            </a:r>
            <a:r>
              <a:rPr lang="nb-NO" dirty="0" err="1"/>
              <a:t>with</a:t>
            </a:r>
            <a:r>
              <a:rPr lang="nb-NO" dirty="0"/>
              <a:t> a person </a:t>
            </a:r>
            <a:r>
              <a:rPr lang="nb-NO" dirty="0" err="1" smtClean="0"/>
              <a:t>that</a:t>
            </a:r>
            <a:r>
              <a:rPr lang="nb-NO" dirty="0" smtClean="0"/>
              <a:t> </a:t>
            </a:r>
            <a:r>
              <a:rPr lang="nb-NO" dirty="0" err="1" smtClean="0"/>
              <a:t>one</a:t>
            </a:r>
            <a:r>
              <a:rPr lang="nb-NO" dirty="0" smtClean="0"/>
              <a:t> </a:t>
            </a:r>
            <a:r>
              <a:rPr lang="nb-NO" dirty="0" err="1"/>
              <a:t>knows</a:t>
            </a:r>
            <a:r>
              <a:rPr lang="nb-NO" dirty="0"/>
              <a:t> </a:t>
            </a:r>
            <a:r>
              <a:rPr lang="nb-NO" dirty="0" err="1"/>
              <a:t>how</a:t>
            </a:r>
            <a:r>
              <a:rPr lang="nb-NO" dirty="0"/>
              <a:t> to </a:t>
            </a:r>
            <a:r>
              <a:rPr lang="nb-NO" dirty="0" err="1"/>
              <a:t>approach</a:t>
            </a:r>
            <a:r>
              <a:rPr lang="nb-NO" dirty="0"/>
              <a:t>. It is a </a:t>
            </a:r>
            <a:r>
              <a:rPr lang="nb-NO" dirty="0" err="1"/>
              <a:t>perceptual</a:t>
            </a:r>
            <a:r>
              <a:rPr lang="nb-NO" dirty="0"/>
              <a:t> </a:t>
            </a:r>
            <a:r>
              <a:rPr lang="nb-NO" dirty="0" err="1"/>
              <a:t>reorganisation</a:t>
            </a:r>
            <a:r>
              <a:rPr lang="nb-NO" dirty="0"/>
              <a:t> </a:t>
            </a:r>
            <a:r>
              <a:rPr lang="nb-NO" dirty="0" err="1"/>
              <a:t>that</a:t>
            </a:r>
            <a:r>
              <a:rPr lang="nb-NO" dirty="0"/>
              <a:t> triggers </a:t>
            </a:r>
            <a:r>
              <a:rPr lang="nb-NO" dirty="0" err="1"/>
              <a:t>other</a:t>
            </a:r>
            <a:r>
              <a:rPr lang="nb-NO" dirty="0"/>
              <a:t> scripts </a:t>
            </a:r>
            <a:r>
              <a:rPr lang="nb-NO" dirty="0" err="1"/>
              <a:t>where</a:t>
            </a:r>
            <a:r>
              <a:rPr lang="nb-NO" dirty="0"/>
              <a:t> </a:t>
            </a:r>
            <a:r>
              <a:rPr lang="nb-NO" dirty="0" err="1"/>
              <a:t>oneself</a:t>
            </a:r>
            <a:r>
              <a:rPr lang="nb-NO" dirty="0"/>
              <a:t> and </a:t>
            </a:r>
            <a:r>
              <a:rPr lang="nb-NO" dirty="0" err="1"/>
              <a:t>the</a:t>
            </a:r>
            <a:r>
              <a:rPr lang="nb-NO" dirty="0"/>
              <a:t> </a:t>
            </a:r>
            <a:r>
              <a:rPr lang="nb-NO" dirty="0" err="1"/>
              <a:t>other</a:t>
            </a:r>
            <a:r>
              <a:rPr lang="nb-NO" dirty="0"/>
              <a:t> has a </a:t>
            </a:r>
            <a:r>
              <a:rPr lang="nb-NO" dirty="0" err="1" smtClean="0"/>
              <a:t>shared</a:t>
            </a:r>
            <a:r>
              <a:rPr lang="nb-NO" dirty="0" smtClean="0"/>
              <a:t> </a:t>
            </a:r>
            <a:r>
              <a:rPr lang="nb-NO" dirty="0" err="1" smtClean="0"/>
              <a:t>belief</a:t>
            </a:r>
            <a:r>
              <a:rPr lang="nb-NO" dirty="0" smtClean="0"/>
              <a:t> </a:t>
            </a:r>
            <a:r>
              <a:rPr lang="nb-NO" dirty="0"/>
              <a:t>of </a:t>
            </a:r>
            <a:r>
              <a:rPr lang="nb-NO" dirty="0" err="1"/>
              <a:t>mastery</a:t>
            </a:r>
            <a:r>
              <a:rPr lang="nb-NO" dirty="0"/>
              <a:t> </a:t>
            </a:r>
          </a:p>
        </p:txBody>
      </p:sp>
      <p:pic>
        <p:nvPicPr>
          <p:cNvPr id="4" name="Picture 8" descr="\\Hf-dc1\felles\Tester\10 DI Diversity Icebreaker\Logo\Fra CDDU 25 Aug 2010\Små men tåkete\DI logo 238  x 108 with subt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018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16165"/>
            <a:ext cx="7772400" cy="1470025"/>
          </a:xfrm>
        </p:spPr>
        <p:txBody>
          <a:bodyPr>
            <a:normAutofit fontScale="90000"/>
          </a:bodyPr>
          <a:lstStyle/>
          <a:p>
            <a:r>
              <a:rPr lang="en-US" sz="3600" dirty="0" smtClean="0"/>
              <a:t>Working with the Red Cross</a:t>
            </a:r>
            <a:br>
              <a:rPr lang="en-US" sz="3600" dirty="0" smtClean="0"/>
            </a:br>
            <a:r>
              <a:rPr lang="en-US" sz="3600" dirty="0" smtClean="0"/>
              <a:t>Diversity Icebreaker Virtuous </a:t>
            </a:r>
            <a:r>
              <a:rPr lang="en-US" sz="3600" dirty="0" smtClean="0"/>
              <a:t>cycle</a:t>
            </a:r>
            <a:br>
              <a:rPr lang="en-US" sz="3600" dirty="0" smtClean="0"/>
            </a:br>
            <a:r>
              <a:rPr lang="en-US" sz="3600" dirty="0" smtClean="0"/>
              <a:t>Ivana Petrovic</a:t>
            </a:r>
            <a:r>
              <a:rPr lang="en-US" sz="3600" dirty="0" smtClean="0"/>
              <a:t> </a:t>
            </a:r>
            <a:endParaRPr lang="en-US" sz="3600" dirty="0"/>
          </a:p>
        </p:txBody>
      </p:sp>
      <p:sp>
        <p:nvSpPr>
          <p:cNvPr id="9" name="TextBox 8"/>
          <p:cNvSpPr txBox="1"/>
          <p:nvPr/>
        </p:nvSpPr>
        <p:spPr>
          <a:xfrm>
            <a:off x="3214678" y="4214818"/>
            <a:ext cx="2646174" cy="830997"/>
          </a:xfrm>
          <a:prstGeom prst="rect">
            <a:avLst/>
          </a:prstGeom>
          <a:noFill/>
        </p:spPr>
        <p:txBody>
          <a:bodyPr wrap="none" rtlCol="0">
            <a:spAutoFit/>
          </a:bodyPr>
          <a:lstStyle/>
          <a:p>
            <a:pPr algn="ctr"/>
            <a:r>
              <a:rPr lang="en-US" sz="2400" dirty="0" smtClean="0"/>
              <a:t>engage with others </a:t>
            </a:r>
          </a:p>
          <a:p>
            <a:pPr algn="ctr"/>
            <a:r>
              <a:rPr lang="en-US" sz="2400" dirty="0" smtClean="0"/>
              <a:t>emotionally</a:t>
            </a:r>
            <a:endParaRPr lang="en-US" sz="2400" dirty="0"/>
          </a:p>
        </p:txBody>
      </p:sp>
      <p:sp>
        <p:nvSpPr>
          <p:cNvPr id="10" name="Rectangle 9"/>
          <p:cNvSpPr/>
          <p:nvPr/>
        </p:nvSpPr>
        <p:spPr>
          <a:xfrm>
            <a:off x="5286380" y="5500702"/>
            <a:ext cx="2392835" cy="461665"/>
          </a:xfrm>
          <a:prstGeom prst="rect">
            <a:avLst/>
          </a:prstGeom>
        </p:spPr>
        <p:txBody>
          <a:bodyPr wrap="none">
            <a:spAutoFit/>
          </a:bodyPr>
          <a:lstStyle/>
          <a:p>
            <a:r>
              <a:rPr lang="en-US" sz="2400" dirty="0" smtClean="0"/>
              <a:t>helping behaviors</a:t>
            </a:r>
            <a:endParaRPr lang="en-US" sz="2400" dirty="0"/>
          </a:p>
        </p:txBody>
      </p:sp>
      <p:sp>
        <p:nvSpPr>
          <p:cNvPr id="11" name="Rectangle 10"/>
          <p:cNvSpPr/>
          <p:nvPr/>
        </p:nvSpPr>
        <p:spPr>
          <a:xfrm>
            <a:off x="1285852" y="5643578"/>
            <a:ext cx="2603277" cy="461665"/>
          </a:xfrm>
          <a:prstGeom prst="rect">
            <a:avLst/>
          </a:prstGeom>
        </p:spPr>
        <p:txBody>
          <a:bodyPr wrap="none">
            <a:spAutoFit/>
          </a:bodyPr>
          <a:lstStyle/>
          <a:p>
            <a:r>
              <a:rPr lang="en-US" sz="2400" dirty="0" smtClean="0"/>
              <a:t>make </a:t>
            </a:r>
            <a:r>
              <a:rPr lang="en-US" sz="2400" smtClean="0"/>
              <a:t>us all happier</a:t>
            </a:r>
            <a:endParaRPr lang="en-US" sz="2400" dirty="0"/>
          </a:p>
        </p:txBody>
      </p:sp>
      <p:grpSp>
        <p:nvGrpSpPr>
          <p:cNvPr id="4" name="Group 12"/>
          <p:cNvGrpSpPr/>
          <p:nvPr/>
        </p:nvGrpSpPr>
        <p:grpSpPr>
          <a:xfrm>
            <a:off x="3857620" y="5072074"/>
            <a:ext cx="1214446" cy="1214446"/>
            <a:chOff x="4786314" y="4572008"/>
            <a:chExt cx="1214446" cy="1214446"/>
          </a:xfrm>
        </p:grpSpPr>
        <p:sp>
          <p:nvSpPr>
            <p:cNvPr id="8" name="Oval 7"/>
            <p:cNvSpPr/>
            <p:nvPr/>
          </p:nvSpPr>
          <p:spPr>
            <a:xfrm>
              <a:off x="4786314" y="4572008"/>
              <a:ext cx="1214446" cy="121444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urved Down Arrow 11"/>
            <p:cNvSpPr/>
            <p:nvPr/>
          </p:nvSpPr>
          <p:spPr>
            <a:xfrm rot="2552788">
              <a:off x="5418007" y="4915006"/>
              <a:ext cx="433354" cy="13545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4" name="Rectangle 13"/>
          <p:cNvSpPr/>
          <p:nvPr/>
        </p:nvSpPr>
        <p:spPr>
          <a:xfrm>
            <a:off x="4000496" y="5578634"/>
            <a:ext cx="714380" cy="707886"/>
          </a:xfrm>
          <a:prstGeom prst="rect">
            <a:avLst/>
          </a:prstGeom>
        </p:spPr>
        <p:txBody>
          <a:bodyPr wrap="square">
            <a:spAutoFit/>
          </a:bodyPr>
          <a:lstStyle/>
          <a:p>
            <a:r>
              <a:rPr lang="sr-Latn-RS" sz="4000" smtClean="0">
                <a:sym typeface="Wingdings"/>
              </a:rPr>
              <a:t></a:t>
            </a:r>
            <a:endParaRPr lang="en-US" sz="4800" dirty="0"/>
          </a:p>
        </p:txBody>
      </p:sp>
      <p:pic>
        <p:nvPicPr>
          <p:cNvPr id="16" name="Picture 11" descr="C:\Users\Amilo\Pictures\Budapest, May 2016\IFRC Budapest DI May 5, 2016.jpg"/>
          <p:cNvPicPr>
            <a:picLocks noChangeAspect="1" noChangeArrowheads="1"/>
          </p:cNvPicPr>
          <p:nvPr/>
        </p:nvPicPr>
        <p:blipFill>
          <a:blip r:embed="rId2" cstate="print"/>
          <a:srcRect/>
          <a:stretch>
            <a:fillRect/>
          </a:stretch>
        </p:blipFill>
        <p:spPr bwMode="auto">
          <a:xfrm>
            <a:off x="2500330" y="0"/>
            <a:ext cx="4214810" cy="2230416"/>
          </a:xfrm>
          <a:prstGeom prst="rect">
            <a:avLst/>
          </a:prstGeom>
          <a:noFill/>
          <a:ln w="9525">
            <a:noFill/>
            <a:miter lim="800000"/>
            <a:headEnd/>
            <a:tailEnd/>
          </a:ln>
        </p:spPr>
      </p:pic>
    </p:spTree>
    <p:extLst>
      <p:ext uri="{BB962C8B-B14F-4D97-AF65-F5344CB8AC3E}">
        <p14:creationId xmlns:p14="http://schemas.microsoft.com/office/powerpoint/2010/main" val="5921342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IFRC Europe zone</a:t>
            </a:r>
            <a:endParaRPr lang="en-US" dirty="0"/>
          </a:p>
        </p:txBody>
      </p:sp>
      <p:sp>
        <p:nvSpPr>
          <p:cNvPr id="5" name="Content Placeholder 4"/>
          <p:cNvSpPr>
            <a:spLocks noGrp="1"/>
          </p:cNvSpPr>
          <p:nvPr>
            <p:ph idx="1"/>
          </p:nvPr>
        </p:nvSpPr>
        <p:spPr>
          <a:xfrm>
            <a:off x="4445000" y="1651000"/>
            <a:ext cx="4114800" cy="4525963"/>
          </a:xfrm>
        </p:spPr>
        <p:txBody>
          <a:bodyPr>
            <a:normAutofit fontScale="85000" lnSpcReduction="10000"/>
          </a:bodyPr>
          <a:lstStyle/>
          <a:p>
            <a:r>
              <a:rPr lang="en-US" sz="2800" dirty="0" smtClean="0"/>
              <a:t>Project: Protect </a:t>
            </a:r>
            <a:r>
              <a:rPr lang="en-US" sz="2800" smtClean="0"/>
              <a:t>Humanity </a:t>
            </a:r>
          </a:p>
          <a:p>
            <a:r>
              <a:rPr lang="en-US" sz="2800" smtClean="0"/>
              <a:t>Communications </a:t>
            </a:r>
            <a:r>
              <a:rPr lang="en-US" sz="2800" dirty="0" smtClean="0"/>
              <a:t>meeting</a:t>
            </a:r>
            <a:r>
              <a:rPr lang="en-US" sz="2800" smtClean="0"/>
              <a:t>, May 3-5, 2016</a:t>
            </a:r>
          </a:p>
          <a:p>
            <a:r>
              <a:rPr lang="en-US" sz="2800" smtClean="0"/>
              <a:t>Fundraising conference, June 22-24, 2016</a:t>
            </a:r>
          </a:p>
          <a:p>
            <a:endParaRPr lang="en-US" sz="2800" dirty="0" smtClean="0"/>
          </a:p>
          <a:p>
            <a:r>
              <a:rPr lang="en-US" sz="2800" smtClean="0"/>
              <a:t>Participants – RC secretaries, communications, fundraising and advocacy staff from more than 30 countries </a:t>
            </a:r>
            <a:endParaRPr lang="en-US" sz="2800" dirty="0" smtClean="0"/>
          </a:p>
          <a:p>
            <a:r>
              <a:rPr lang="en-US" sz="2800" dirty="0" smtClean="0"/>
              <a:t>DI + Storytelling</a:t>
            </a:r>
            <a:endParaRPr lang="en-US" dirty="0" smtClean="0"/>
          </a:p>
          <a:p>
            <a:endParaRPr lang="en-US" dirty="0"/>
          </a:p>
        </p:txBody>
      </p:sp>
      <p:pic>
        <p:nvPicPr>
          <p:cNvPr id="6" name="Picture 2" descr="J:\c\My Pictures\Budapest May 2016\IMG_1399.JPG"/>
          <p:cNvPicPr>
            <a:picLocks noChangeAspect="1" noChangeArrowheads="1"/>
          </p:cNvPicPr>
          <p:nvPr/>
        </p:nvPicPr>
        <p:blipFill>
          <a:blip r:embed="rId2" cstate="print"/>
          <a:srcRect t="7269"/>
          <a:stretch>
            <a:fillRect/>
          </a:stretch>
        </p:blipFill>
        <p:spPr bwMode="auto">
          <a:xfrm>
            <a:off x="834744" y="3929066"/>
            <a:ext cx="2880000" cy="2002988"/>
          </a:xfrm>
          <a:prstGeom prst="rect">
            <a:avLst/>
          </a:prstGeom>
          <a:noFill/>
        </p:spPr>
      </p:pic>
      <p:pic>
        <p:nvPicPr>
          <p:cNvPr id="12289" name="Picture 1" descr="J:\c\My Pictures\Budapest May 2016\IMG_1388.JPG"/>
          <p:cNvPicPr>
            <a:picLocks noChangeAspect="1" noChangeArrowheads="1"/>
          </p:cNvPicPr>
          <p:nvPr/>
        </p:nvPicPr>
        <p:blipFill>
          <a:blip r:embed="rId3" cstate="print"/>
          <a:srcRect/>
          <a:stretch>
            <a:fillRect/>
          </a:stretch>
        </p:blipFill>
        <p:spPr bwMode="auto">
          <a:xfrm>
            <a:off x="834744" y="1713380"/>
            <a:ext cx="2880000" cy="2160000"/>
          </a:xfrm>
          <a:prstGeom prst="rect">
            <a:avLst/>
          </a:prstGeom>
          <a:noFill/>
        </p:spPr>
      </p:pic>
    </p:spTree>
    <p:extLst>
      <p:ext uri="{BB962C8B-B14F-4D97-AF65-F5344CB8AC3E}">
        <p14:creationId xmlns:p14="http://schemas.microsoft.com/office/powerpoint/2010/main" val="38024961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12"/>
          <p:cNvGrpSpPr/>
          <p:nvPr/>
        </p:nvGrpSpPr>
        <p:grpSpPr>
          <a:xfrm>
            <a:off x="1464800" y="214287"/>
            <a:ext cx="6858052" cy="6429419"/>
            <a:chOff x="4786314" y="4572008"/>
            <a:chExt cx="1214446" cy="1214446"/>
          </a:xfrm>
        </p:grpSpPr>
        <p:sp>
          <p:nvSpPr>
            <p:cNvPr id="27" name="Curved Down Arrow 26"/>
            <p:cNvSpPr/>
            <p:nvPr/>
          </p:nvSpPr>
          <p:spPr>
            <a:xfrm rot="2983593">
              <a:off x="5346331" y="4954128"/>
              <a:ext cx="673915" cy="915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Oval 27"/>
            <p:cNvSpPr/>
            <p:nvPr/>
          </p:nvSpPr>
          <p:spPr>
            <a:xfrm>
              <a:off x="4786314" y="4572008"/>
              <a:ext cx="1214446" cy="1214446"/>
            </a:xfrm>
            <a:prstGeom prst="ellipse">
              <a:avLst/>
            </a:prstGeom>
            <a:solidFill>
              <a:srgbClr val="E4E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Flowchart: Merge 28"/>
          <p:cNvSpPr/>
          <p:nvPr/>
        </p:nvSpPr>
        <p:spPr>
          <a:xfrm rot="18917757">
            <a:off x="7394139" y="1285860"/>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erge 29"/>
          <p:cNvSpPr/>
          <p:nvPr/>
        </p:nvSpPr>
        <p:spPr>
          <a:xfrm rot="884389">
            <a:off x="8014216" y="4074477"/>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erge 30"/>
          <p:cNvSpPr/>
          <p:nvPr/>
        </p:nvSpPr>
        <p:spPr>
          <a:xfrm rot="3910673">
            <a:off x="6182229" y="6164347"/>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erge 31"/>
          <p:cNvSpPr/>
          <p:nvPr/>
        </p:nvSpPr>
        <p:spPr>
          <a:xfrm rot="7085236">
            <a:off x="2809144" y="5916183"/>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Merge 32"/>
          <p:cNvSpPr/>
          <p:nvPr/>
        </p:nvSpPr>
        <p:spPr>
          <a:xfrm rot="11173097">
            <a:off x="1365031" y="2610103"/>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erge 33"/>
          <p:cNvSpPr/>
          <p:nvPr/>
        </p:nvSpPr>
        <p:spPr>
          <a:xfrm rot="14725535">
            <a:off x="3406952" y="272766"/>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79099" y="5643578"/>
            <a:ext cx="1000135" cy="1015663"/>
          </a:xfrm>
          <a:prstGeom prst="rect">
            <a:avLst/>
          </a:prstGeom>
        </p:spPr>
        <p:txBody>
          <a:bodyPr wrap="square">
            <a:spAutoFit/>
          </a:bodyPr>
          <a:lstStyle/>
          <a:p>
            <a:r>
              <a:rPr lang="sr-Latn-RS" sz="6000" smtClean="0">
                <a:solidFill>
                  <a:srgbClr val="FF3300"/>
                </a:solidFill>
                <a:sym typeface="Wingdings"/>
              </a:rPr>
              <a:t></a:t>
            </a:r>
            <a:endParaRPr lang="en-US" sz="7200" dirty="0">
              <a:solidFill>
                <a:srgbClr val="FF3300"/>
              </a:solidFill>
            </a:endParaRPr>
          </a:p>
        </p:txBody>
      </p:sp>
      <p:pic>
        <p:nvPicPr>
          <p:cNvPr id="16" name="Picture 11" descr="C:\Users\Amilo\Pictures\Budapest, May 2016\IFRC Budapest DI May 5, 2016.jpg"/>
          <p:cNvPicPr>
            <a:picLocks noChangeAspect="1" noChangeArrowheads="1"/>
          </p:cNvPicPr>
          <p:nvPr/>
        </p:nvPicPr>
        <p:blipFill>
          <a:blip r:embed="rId2" cstate="print"/>
          <a:srcRect/>
          <a:stretch>
            <a:fillRect/>
          </a:stretch>
        </p:blipFill>
        <p:spPr bwMode="auto">
          <a:xfrm>
            <a:off x="2893545" y="2285992"/>
            <a:ext cx="4214810" cy="2230416"/>
          </a:xfrm>
          <a:prstGeom prst="rect">
            <a:avLst/>
          </a:prstGeom>
          <a:noFill/>
          <a:ln w="9525">
            <a:noFill/>
            <a:miter lim="800000"/>
            <a:headEnd/>
            <a:tailEnd/>
          </a:ln>
        </p:spPr>
      </p:pic>
      <p:sp>
        <p:nvSpPr>
          <p:cNvPr id="10" name="Rectangle 9"/>
          <p:cNvSpPr/>
          <p:nvPr/>
        </p:nvSpPr>
        <p:spPr>
          <a:xfrm>
            <a:off x="6679759" y="4857760"/>
            <a:ext cx="2392835" cy="461665"/>
          </a:xfrm>
          <a:prstGeom prst="rect">
            <a:avLst/>
          </a:prstGeom>
        </p:spPr>
        <p:txBody>
          <a:bodyPr wrap="none">
            <a:spAutoFit/>
          </a:bodyPr>
          <a:lstStyle/>
          <a:p>
            <a:r>
              <a:rPr lang="en-US" sz="2400" dirty="0" smtClean="0"/>
              <a:t>helping behaviors</a:t>
            </a:r>
            <a:endParaRPr lang="en-US" sz="2400" dirty="0"/>
          </a:p>
        </p:txBody>
      </p:sp>
      <p:sp>
        <p:nvSpPr>
          <p:cNvPr id="17" name="Rectangle 16"/>
          <p:cNvSpPr/>
          <p:nvPr/>
        </p:nvSpPr>
        <p:spPr>
          <a:xfrm>
            <a:off x="1107595" y="5286388"/>
            <a:ext cx="2603277" cy="461665"/>
          </a:xfrm>
          <a:prstGeom prst="rect">
            <a:avLst/>
          </a:prstGeom>
        </p:spPr>
        <p:txBody>
          <a:bodyPr wrap="none">
            <a:spAutoFit/>
          </a:bodyPr>
          <a:lstStyle/>
          <a:p>
            <a:r>
              <a:rPr lang="en-US" sz="2400" dirty="0" smtClean="0"/>
              <a:t>make </a:t>
            </a:r>
            <a:r>
              <a:rPr lang="en-US" sz="2400" smtClean="0"/>
              <a:t>us all happier</a:t>
            </a:r>
            <a:endParaRPr lang="en-US" sz="2400" dirty="0"/>
          </a:p>
        </p:txBody>
      </p:sp>
      <p:sp>
        <p:nvSpPr>
          <p:cNvPr id="18" name="TextBox 17"/>
          <p:cNvSpPr txBox="1"/>
          <p:nvPr/>
        </p:nvSpPr>
        <p:spPr>
          <a:xfrm>
            <a:off x="2393479" y="642918"/>
            <a:ext cx="5072098" cy="461665"/>
          </a:xfrm>
          <a:prstGeom prst="rect">
            <a:avLst/>
          </a:prstGeom>
          <a:noFill/>
        </p:spPr>
        <p:txBody>
          <a:bodyPr wrap="square" rtlCol="0">
            <a:spAutoFit/>
          </a:bodyPr>
          <a:lstStyle/>
          <a:p>
            <a:pPr algn="ctr"/>
            <a:r>
              <a:rPr lang="en-US" sz="2400" dirty="0" smtClean="0"/>
              <a:t>engage with others emotionally</a:t>
            </a:r>
            <a:endParaRPr lang="en-US" sz="2400" dirty="0"/>
          </a:p>
        </p:txBody>
      </p:sp>
      <p:sp>
        <p:nvSpPr>
          <p:cNvPr id="35" name="Rectangle 34"/>
          <p:cNvSpPr/>
          <p:nvPr/>
        </p:nvSpPr>
        <p:spPr>
          <a:xfrm>
            <a:off x="71406" y="84114"/>
            <a:ext cx="3143272" cy="954107"/>
          </a:xfrm>
          <a:prstGeom prst="rect">
            <a:avLst/>
          </a:prstGeom>
        </p:spPr>
        <p:txBody>
          <a:bodyPr wrap="square">
            <a:spAutoFit/>
          </a:bodyPr>
          <a:lstStyle/>
          <a:p>
            <a:r>
              <a:rPr lang="en-US" sz="2800" smtClean="0">
                <a:solidFill>
                  <a:srgbClr val="00B050"/>
                </a:solidFill>
              </a:rPr>
              <a:t>Diversity</a:t>
            </a:r>
            <a:r>
              <a:rPr lang="en-US" sz="2800" smtClean="0">
                <a:solidFill>
                  <a:srgbClr val="FF0000"/>
                </a:solidFill>
              </a:rPr>
              <a:t> </a:t>
            </a:r>
            <a:r>
              <a:rPr lang="en-US" sz="2800" smtClean="0">
                <a:solidFill>
                  <a:srgbClr val="0070C0"/>
                </a:solidFill>
              </a:rPr>
              <a:t>Icebreaker</a:t>
            </a:r>
            <a:r>
              <a:rPr lang="en-US" sz="2800" smtClean="0">
                <a:solidFill>
                  <a:srgbClr val="FF0000"/>
                </a:solidFill>
              </a:rPr>
              <a:t> Virtuous cycle </a:t>
            </a:r>
            <a:endParaRPr lang="en-US" sz="2800">
              <a:solidFill>
                <a:srgbClr val="FF0000"/>
              </a:solidFill>
            </a:endParaRPr>
          </a:p>
        </p:txBody>
      </p:sp>
    </p:spTree>
    <p:extLst>
      <p:ext uri="{BB962C8B-B14F-4D97-AF65-F5344CB8AC3E}">
        <p14:creationId xmlns:p14="http://schemas.microsoft.com/office/powerpoint/2010/main" val="34343131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Red Cross of Serbia</a:t>
            </a:r>
            <a:endParaRPr lang="en-US" dirty="0"/>
          </a:p>
        </p:txBody>
      </p:sp>
      <p:sp>
        <p:nvSpPr>
          <p:cNvPr id="5" name="Content Placeholder 4"/>
          <p:cNvSpPr>
            <a:spLocks noGrp="1"/>
          </p:cNvSpPr>
          <p:nvPr>
            <p:ph idx="1"/>
          </p:nvPr>
        </p:nvSpPr>
        <p:spPr>
          <a:xfrm>
            <a:off x="3286116" y="1600200"/>
            <a:ext cx="5715040" cy="5257800"/>
          </a:xfrm>
        </p:spPr>
        <p:txBody>
          <a:bodyPr>
            <a:normAutofit fontScale="70000" lnSpcReduction="20000"/>
          </a:bodyPr>
          <a:lstStyle/>
          <a:p>
            <a:r>
              <a:rPr lang="en-US" dirty="0" smtClean="0"/>
              <a:t>Project: Communications capacity building in Serbia</a:t>
            </a:r>
          </a:p>
          <a:p>
            <a:r>
              <a:rPr lang="en-US" smtClean="0"/>
              <a:t>Set of trainings across the Serbia</a:t>
            </a:r>
          </a:p>
          <a:p>
            <a:pPr algn="ctr">
              <a:buNone/>
            </a:pPr>
            <a:r>
              <a:rPr lang="en-US" i="1" smtClean="0">
                <a:solidFill>
                  <a:srgbClr val="FF0000"/>
                </a:solidFill>
              </a:rPr>
              <a:t>Humanity in Communication</a:t>
            </a:r>
            <a:endParaRPr lang="en-US" i="1" dirty="0" smtClean="0">
              <a:solidFill>
                <a:srgbClr val="FF0000"/>
              </a:solidFill>
            </a:endParaRPr>
          </a:p>
          <a:p>
            <a:r>
              <a:rPr lang="en-US" smtClean="0"/>
              <a:t>Participants</a:t>
            </a:r>
            <a:endParaRPr lang="en-US" dirty="0" smtClean="0"/>
          </a:p>
          <a:p>
            <a:pPr lvl="1"/>
            <a:r>
              <a:rPr lang="en-US" sz="3200" dirty="0" smtClean="0"/>
              <a:t>RC employees – branch secretaries, project managers</a:t>
            </a:r>
          </a:p>
          <a:p>
            <a:pPr lvl="1"/>
            <a:r>
              <a:rPr lang="en-US" sz="3200" dirty="0" smtClean="0"/>
              <a:t>RC volunteers</a:t>
            </a:r>
          </a:p>
          <a:p>
            <a:pPr lvl="1"/>
            <a:r>
              <a:rPr lang="en-US" sz="3200" dirty="0" smtClean="0"/>
              <a:t>Journalists</a:t>
            </a:r>
          </a:p>
          <a:p>
            <a:r>
              <a:rPr lang="en-US" dirty="0" smtClean="0"/>
              <a:t>Topics</a:t>
            </a:r>
          </a:p>
          <a:p>
            <a:pPr lvl="1"/>
            <a:r>
              <a:rPr lang="en-US" sz="3200" dirty="0" smtClean="0"/>
              <a:t>Communicating with the media</a:t>
            </a:r>
          </a:p>
          <a:p>
            <a:pPr lvl="1"/>
            <a:r>
              <a:rPr lang="en-US" sz="3200" dirty="0" smtClean="0"/>
              <a:t>Storytelling in crisis communications</a:t>
            </a:r>
          </a:p>
          <a:p>
            <a:pPr lvl="1"/>
            <a:r>
              <a:rPr lang="en-US" sz="3200" dirty="0" smtClean="0"/>
              <a:t>Photography</a:t>
            </a:r>
          </a:p>
          <a:p>
            <a:pPr lvl="1"/>
            <a:r>
              <a:rPr lang="en-US" sz="3200" dirty="0" smtClean="0"/>
              <a:t>Job demands – resources  </a:t>
            </a:r>
            <a:r>
              <a:rPr lang="en-US" sz="3200" smtClean="0"/>
              <a:t>model (Bakker and colleagues) and </a:t>
            </a:r>
            <a:r>
              <a:rPr lang="en-US" sz="3200" dirty="0" smtClean="0"/>
              <a:t>stress prevention and relief</a:t>
            </a:r>
            <a:endParaRPr lang="en-US" sz="3200" dirty="0"/>
          </a:p>
        </p:txBody>
      </p:sp>
      <p:pic>
        <p:nvPicPr>
          <p:cNvPr id="14339" name="Picture 3" descr="J:\c\My Pictures\CK migranti Adasevi jan 2016\IMG_0050.JPG"/>
          <p:cNvPicPr>
            <a:picLocks noChangeAspect="1" noChangeArrowheads="1"/>
          </p:cNvPicPr>
          <p:nvPr/>
        </p:nvPicPr>
        <p:blipFill>
          <a:blip r:embed="rId2" cstate="print"/>
          <a:srcRect/>
          <a:stretch>
            <a:fillRect/>
          </a:stretch>
        </p:blipFill>
        <p:spPr bwMode="auto">
          <a:xfrm>
            <a:off x="480364" y="1539000"/>
            <a:ext cx="2520000" cy="1890000"/>
          </a:xfrm>
          <a:prstGeom prst="rect">
            <a:avLst/>
          </a:prstGeom>
          <a:noFill/>
        </p:spPr>
      </p:pic>
      <p:pic>
        <p:nvPicPr>
          <p:cNvPr id="14340" name="Picture 4" descr="J:\c\My Pictures\CK Subotica 3 okt 2016\_SAM6789.JPG"/>
          <p:cNvPicPr>
            <a:picLocks noChangeAspect="1" noChangeArrowheads="1"/>
          </p:cNvPicPr>
          <p:nvPr/>
        </p:nvPicPr>
        <p:blipFill>
          <a:blip r:embed="rId3" cstate="print"/>
          <a:srcRect/>
          <a:stretch>
            <a:fillRect/>
          </a:stretch>
        </p:blipFill>
        <p:spPr bwMode="auto">
          <a:xfrm>
            <a:off x="480364" y="3517706"/>
            <a:ext cx="2520000" cy="1680000"/>
          </a:xfrm>
          <a:prstGeom prst="rect">
            <a:avLst/>
          </a:prstGeom>
          <a:noFill/>
        </p:spPr>
      </p:pic>
      <p:pic>
        <p:nvPicPr>
          <p:cNvPr id="14343" name="Picture 7" descr="J:\c\My Pictures\CK Humanity\CK Humanity Divljana jun 2016\IMG_1749.JPG"/>
          <p:cNvPicPr>
            <a:picLocks noChangeAspect="1" noChangeArrowheads="1"/>
          </p:cNvPicPr>
          <p:nvPr/>
        </p:nvPicPr>
        <p:blipFill>
          <a:blip r:embed="rId4" cstate="print"/>
          <a:srcRect t="7560" b="13066"/>
          <a:stretch>
            <a:fillRect/>
          </a:stretch>
        </p:blipFill>
        <p:spPr bwMode="auto">
          <a:xfrm>
            <a:off x="480364" y="5286412"/>
            <a:ext cx="2520000" cy="1500174"/>
          </a:xfrm>
          <a:prstGeom prst="rect">
            <a:avLst/>
          </a:prstGeom>
          <a:noFill/>
        </p:spPr>
      </p:pic>
    </p:spTree>
    <p:extLst>
      <p:ext uri="{BB962C8B-B14F-4D97-AF65-F5344CB8AC3E}">
        <p14:creationId xmlns:p14="http://schemas.microsoft.com/office/powerpoint/2010/main" val="4164838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three bal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27" name="Picture 3"/>
          <p:cNvPicPr>
            <a:picLocks noChangeAspect="1" noChangeArrowheads="1"/>
          </p:cNvPicPr>
          <p:nvPr/>
        </p:nvPicPr>
        <p:blipFill>
          <a:blip r:embed="rId2"/>
          <a:srcRect/>
          <a:stretch>
            <a:fillRect/>
          </a:stretch>
        </p:blipFill>
        <p:spPr bwMode="auto">
          <a:xfrm>
            <a:off x="5114781" y="2643182"/>
            <a:ext cx="3814937" cy="2857520"/>
          </a:xfrm>
          <a:prstGeom prst="rect">
            <a:avLst/>
          </a:prstGeom>
          <a:noFill/>
          <a:ln w="9525">
            <a:noFill/>
            <a:miter lim="800000"/>
            <a:headEnd/>
            <a:tailEnd/>
          </a:ln>
          <a:effectLst/>
        </p:spPr>
      </p:pic>
      <p:sp>
        <p:nvSpPr>
          <p:cNvPr id="4" name="Title 3"/>
          <p:cNvSpPr>
            <a:spLocks noGrp="1"/>
          </p:cNvSpPr>
          <p:nvPr>
            <p:ph type="title"/>
          </p:nvPr>
        </p:nvSpPr>
        <p:spPr>
          <a:xfrm>
            <a:off x="722313" y="5495949"/>
            <a:ext cx="7772400" cy="1362075"/>
          </a:xfrm>
        </p:spPr>
        <p:txBody>
          <a:bodyPr/>
          <a:lstStyle/>
          <a:p>
            <a:r>
              <a:rPr lang="en-US" smtClean="0"/>
              <a:t>Tell a story about migrants</a:t>
            </a:r>
            <a:endParaRPr lang="en-US" dirty="0"/>
          </a:p>
        </p:txBody>
      </p:sp>
      <p:sp>
        <p:nvSpPr>
          <p:cNvPr id="5" name="Text Placeholder 4"/>
          <p:cNvSpPr>
            <a:spLocks noGrp="1"/>
          </p:cNvSpPr>
          <p:nvPr>
            <p:ph type="body" idx="1"/>
          </p:nvPr>
        </p:nvSpPr>
        <p:spPr>
          <a:xfrm>
            <a:off x="722313" y="3995762"/>
            <a:ext cx="7772400" cy="1500187"/>
          </a:xfrm>
        </p:spPr>
        <p:txBody>
          <a:bodyPr>
            <a:normAutofit/>
          </a:bodyPr>
          <a:lstStyle/>
          <a:p>
            <a:r>
              <a:rPr lang="en-US" sz="2400" smtClean="0"/>
              <a:t>Groupwork</a:t>
            </a:r>
            <a:endParaRPr lang="sr-Latn-RS" sz="2400" smtClean="0"/>
          </a:p>
          <a:p>
            <a:pPr marL="457200" indent="-457200">
              <a:buAutoNum type="arabicPeriod"/>
            </a:pPr>
            <a:r>
              <a:rPr lang="en-US" sz="2400" smtClean="0"/>
              <a:t>Single color groups </a:t>
            </a:r>
            <a:r>
              <a:rPr lang="sr-Latn-RS" sz="2400" smtClean="0"/>
              <a:t>5</a:t>
            </a:r>
            <a:r>
              <a:rPr lang="sr-Latn-RS" sz="2400" smtClean="0">
                <a:ea typeface="Verdana"/>
                <a:cs typeface="Verdana"/>
              </a:rPr>
              <a:t>‘</a:t>
            </a:r>
          </a:p>
          <a:p>
            <a:pPr marL="457200" indent="-457200">
              <a:buAutoNum type="arabicPeriod"/>
            </a:pPr>
            <a:r>
              <a:rPr lang="en-US" sz="2400" smtClean="0">
                <a:ea typeface="Verdana"/>
                <a:cs typeface="Verdana"/>
              </a:rPr>
              <a:t>Mixed color groups </a:t>
            </a:r>
            <a:r>
              <a:rPr lang="sr-Latn-RS" sz="2400" smtClean="0">
                <a:ea typeface="Verdana"/>
                <a:cs typeface="Verdana"/>
              </a:rPr>
              <a:t>25'</a:t>
            </a:r>
            <a:endParaRPr lang="en-US" sz="2400" dirty="0"/>
          </a:p>
        </p:txBody>
      </p:sp>
      <p:sp>
        <p:nvSpPr>
          <p:cNvPr id="6" name="TextBox 5"/>
          <p:cNvSpPr txBox="1"/>
          <p:nvPr/>
        </p:nvSpPr>
        <p:spPr>
          <a:xfrm>
            <a:off x="2459065" y="2467269"/>
            <a:ext cx="4206766" cy="461665"/>
          </a:xfrm>
          <a:prstGeom prst="rect">
            <a:avLst/>
          </a:prstGeom>
          <a:noFill/>
        </p:spPr>
        <p:txBody>
          <a:bodyPr wrap="square" rtlCol="0">
            <a:spAutoFit/>
          </a:bodyPr>
          <a:lstStyle/>
          <a:p>
            <a:pPr algn="ctr"/>
            <a:r>
              <a:rPr lang="sr-Latn-RS" sz="2400" smtClean="0">
                <a:solidFill>
                  <a:schemeClr val="tx1">
                    <a:lumMod val="75000"/>
                    <a:lumOff val="25000"/>
                  </a:schemeClr>
                </a:solidFill>
                <a:latin typeface="Comic Sans MS" pitchFamily="66" charset="0"/>
              </a:rPr>
              <a:t>Humanost </a:t>
            </a:r>
            <a:r>
              <a:rPr lang="sr-Latn-RS" sz="2400" dirty="0" smtClean="0">
                <a:solidFill>
                  <a:schemeClr val="tx1">
                    <a:lumMod val="75000"/>
                    <a:lumOff val="25000"/>
                  </a:schemeClr>
                </a:solidFill>
                <a:latin typeface="Comic Sans MS" pitchFamily="66" charset="0"/>
              </a:rPr>
              <a:t>u komunikaciji</a:t>
            </a:r>
            <a:endParaRPr lang="en-US" sz="2400" dirty="0">
              <a:solidFill>
                <a:schemeClr val="tx1">
                  <a:lumMod val="75000"/>
                  <a:lumOff val="25000"/>
                </a:schemeClr>
              </a:solidFill>
            </a:endParaRPr>
          </a:p>
        </p:txBody>
      </p:sp>
      <p:pic>
        <p:nvPicPr>
          <p:cNvPr id="7" name="Picture 5"/>
          <p:cNvPicPr>
            <a:picLocks noChangeAspect="1" noChangeArrowheads="1"/>
          </p:cNvPicPr>
          <p:nvPr/>
        </p:nvPicPr>
        <p:blipFill>
          <a:blip r:embed="rId3"/>
          <a:srcRect/>
          <a:stretch>
            <a:fillRect/>
          </a:stretch>
        </p:blipFill>
        <p:spPr bwMode="auto">
          <a:xfrm>
            <a:off x="2864584" y="928669"/>
            <a:ext cx="3395729" cy="1414887"/>
          </a:xfrm>
          <a:prstGeom prst="rect">
            <a:avLst/>
          </a:prstGeom>
          <a:noFill/>
          <a:ln w="9525">
            <a:noFill/>
            <a:miter lim="800000"/>
            <a:headEnd/>
            <a:tailEnd/>
          </a:ln>
        </p:spPr>
      </p:pic>
      <p:pic>
        <p:nvPicPr>
          <p:cNvPr id="8" name="Picture 11" descr="sign"/>
          <p:cNvPicPr>
            <a:picLocks noChangeAspect="1" noChangeArrowheads="1"/>
          </p:cNvPicPr>
          <p:nvPr/>
        </p:nvPicPr>
        <p:blipFill>
          <a:blip r:embed="rId4"/>
          <a:srcRect/>
          <a:stretch>
            <a:fillRect/>
          </a:stretch>
        </p:blipFill>
        <p:spPr bwMode="auto">
          <a:xfrm>
            <a:off x="6500826" y="-71462"/>
            <a:ext cx="2643174" cy="924650"/>
          </a:xfrm>
          <a:prstGeom prst="rect">
            <a:avLst/>
          </a:prstGeom>
          <a:noFill/>
          <a:ln w="9525">
            <a:noFill/>
            <a:miter lim="800000"/>
            <a:headEnd/>
            <a:tailEnd/>
          </a:ln>
        </p:spPr>
      </p:pic>
      <p:pic>
        <p:nvPicPr>
          <p:cNvPr id="9" name="Picture 3"/>
          <p:cNvPicPr>
            <a:picLocks noChangeAspect="1" noChangeArrowheads="1"/>
          </p:cNvPicPr>
          <p:nvPr/>
        </p:nvPicPr>
        <p:blipFill>
          <a:blip r:embed="rId5"/>
          <a:srcRect/>
          <a:stretch>
            <a:fillRect/>
          </a:stretch>
        </p:blipFill>
        <p:spPr bwMode="auto">
          <a:xfrm>
            <a:off x="0" y="0"/>
            <a:ext cx="4329572" cy="642918"/>
          </a:xfrm>
          <a:prstGeom prst="rect">
            <a:avLst/>
          </a:prstGeom>
          <a:noFill/>
          <a:ln w="9525">
            <a:noFill/>
            <a:miter lim="800000"/>
            <a:headEnd/>
            <a:tailEnd/>
          </a:ln>
          <a:effectLst/>
        </p:spPr>
      </p:pic>
    </p:spTree>
    <p:extLst>
      <p:ext uri="{BB962C8B-B14F-4D97-AF65-F5344CB8AC3E}">
        <p14:creationId xmlns:p14="http://schemas.microsoft.com/office/powerpoint/2010/main" val="3010827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2756" y="274638"/>
            <a:ext cx="5400684" cy="1143000"/>
          </a:xfrm>
        </p:spPr>
        <p:txBody>
          <a:bodyPr/>
          <a:lstStyle/>
          <a:p>
            <a:r>
              <a:rPr lang="en-US" dirty="0" smtClean="0"/>
              <a:t>IFRC Europe zone</a:t>
            </a:r>
            <a:endParaRPr lang="en-US" dirty="0"/>
          </a:p>
        </p:txBody>
      </p:sp>
      <p:sp>
        <p:nvSpPr>
          <p:cNvPr id="5" name="Content Placeholder 4"/>
          <p:cNvSpPr>
            <a:spLocks noGrp="1"/>
          </p:cNvSpPr>
          <p:nvPr>
            <p:ph idx="1"/>
          </p:nvPr>
        </p:nvSpPr>
        <p:spPr>
          <a:xfrm>
            <a:off x="3286116" y="1638300"/>
            <a:ext cx="5400684" cy="4972072"/>
          </a:xfrm>
        </p:spPr>
        <p:txBody>
          <a:bodyPr>
            <a:normAutofit fontScale="62500" lnSpcReduction="20000"/>
          </a:bodyPr>
          <a:lstStyle/>
          <a:p>
            <a:r>
              <a:rPr lang="en-US" smtClean="0"/>
              <a:t>Fundraising conference, June 22-24, 2016</a:t>
            </a:r>
          </a:p>
          <a:p>
            <a:endParaRPr lang="en-US" smtClean="0"/>
          </a:p>
          <a:p>
            <a:r>
              <a:rPr lang="en-US" smtClean="0"/>
              <a:t>50 </a:t>
            </a:r>
            <a:r>
              <a:rPr lang="en-US" dirty="0" smtClean="0"/>
              <a:t>participants from Albania, Armenia, Austria, Azerbaijan, Belarus, Belgium, Bosnia, UK, Bulgaria, Croatia, Check R., Denmark, Finland, Georgia, Germany, Hungary, Kazakhstan,</a:t>
            </a:r>
            <a:r>
              <a:rPr lang="en-US" dirty="0"/>
              <a:t> </a:t>
            </a:r>
            <a:r>
              <a:rPr lang="en-US" dirty="0" smtClean="0"/>
              <a:t>Kyrgyzstan, Lithuania, Macedonia, Moldova, Montenegro, Netherlands, Poland, Russia, Serbia, Slovakia, Slovenia, Sweden, Switzerland, Tajikistan, Turkey, Turkmenistan, Ukraine, Uzbekistan, Canada</a:t>
            </a:r>
          </a:p>
          <a:p>
            <a:endParaRPr lang="en-US" sz="4500" dirty="0"/>
          </a:p>
          <a:p>
            <a:r>
              <a:rPr lang="en-US" smtClean="0"/>
              <a:t>Working </a:t>
            </a:r>
            <a:r>
              <a:rPr lang="en-US" dirty="0" smtClean="0"/>
              <a:t>languages – English and Russian</a:t>
            </a:r>
          </a:p>
          <a:p>
            <a:r>
              <a:rPr lang="en-US" dirty="0" smtClean="0"/>
              <a:t>Exchange of experience, presentations of cases, corporate perspective…</a:t>
            </a:r>
          </a:p>
          <a:p>
            <a:r>
              <a:rPr lang="en-US" dirty="0" smtClean="0"/>
              <a:t>DI &amp; storytelling</a:t>
            </a:r>
          </a:p>
          <a:p>
            <a:endParaRPr lang="en-US" dirty="0" smtClean="0"/>
          </a:p>
          <a:p>
            <a:endParaRPr lang="en-US" dirty="0"/>
          </a:p>
        </p:txBody>
      </p:sp>
      <p:pic>
        <p:nvPicPr>
          <p:cNvPr id="6" name="Picture 4"/>
          <p:cNvPicPr>
            <a:picLocks noChangeAspect="1" noChangeArrowheads="1"/>
          </p:cNvPicPr>
          <p:nvPr/>
        </p:nvPicPr>
        <p:blipFill>
          <a:blip r:embed="rId2" cstate="print"/>
          <a:srcRect/>
          <a:stretch>
            <a:fillRect/>
          </a:stretch>
        </p:blipFill>
        <p:spPr bwMode="auto">
          <a:xfrm>
            <a:off x="0" y="1682940"/>
            <a:ext cx="3240000" cy="2157804"/>
          </a:xfrm>
          <a:prstGeom prst="rect">
            <a:avLst/>
          </a:prstGeom>
          <a:noFill/>
          <a:ln w="9525">
            <a:noFill/>
            <a:miter lim="800000"/>
            <a:headEnd/>
            <a:tailEnd/>
          </a:ln>
          <a:effectLst/>
        </p:spPr>
      </p:pic>
      <p:pic>
        <p:nvPicPr>
          <p:cNvPr id="26625" name="Picture 1"/>
          <p:cNvPicPr>
            <a:picLocks noChangeAspect="1" noChangeArrowheads="1"/>
          </p:cNvPicPr>
          <p:nvPr/>
        </p:nvPicPr>
        <p:blipFill>
          <a:blip r:embed="rId3" cstate="print"/>
          <a:srcRect/>
          <a:stretch>
            <a:fillRect/>
          </a:stretch>
        </p:blipFill>
        <p:spPr bwMode="auto">
          <a:xfrm>
            <a:off x="-1" y="3927103"/>
            <a:ext cx="3240000" cy="2157803"/>
          </a:xfrm>
          <a:prstGeom prst="rect">
            <a:avLst/>
          </a:prstGeom>
          <a:noFill/>
          <a:ln w="9525">
            <a:noFill/>
            <a:miter lim="800000"/>
            <a:headEnd/>
            <a:tailEnd/>
          </a:ln>
          <a:effectLst/>
        </p:spPr>
      </p:pic>
    </p:spTree>
    <p:extLst>
      <p:ext uri="{BB962C8B-B14F-4D97-AF65-F5344CB8AC3E}">
        <p14:creationId xmlns:p14="http://schemas.microsoft.com/office/powerpoint/2010/main" val="257988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Over </a:t>
            </a:r>
            <a:r>
              <a:rPr lang="nb-NO" dirty="0" err="1" smtClean="0"/>
              <a:t>view</a:t>
            </a:r>
            <a:r>
              <a:rPr lang="nb-NO" dirty="0" smtClean="0"/>
              <a:t> of </a:t>
            </a:r>
            <a:r>
              <a:rPr lang="nb-NO" dirty="0" err="1" smtClean="0"/>
              <a:t>presentation</a:t>
            </a:r>
            <a:endParaRPr lang="nb-NO" dirty="0"/>
          </a:p>
        </p:txBody>
      </p:sp>
      <p:sp>
        <p:nvSpPr>
          <p:cNvPr id="3" name="Plassholder for innhold 2"/>
          <p:cNvSpPr>
            <a:spLocks noGrp="1"/>
          </p:cNvSpPr>
          <p:nvPr>
            <p:ph idx="1"/>
          </p:nvPr>
        </p:nvSpPr>
        <p:spPr/>
        <p:txBody>
          <a:bodyPr>
            <a:normAutofit/>
          </a:bodyPr>
          <a:lstStyle/>
          <a:p>
            <a:pPr marL="0" indent="0">
              <a:buNone/>
            </a:pPr>
            <a:r>
              <a:rPr lang="en-GB" dirty="0" smtClean="0"/>
              <a:t>Diversity Icebreaker – what is it?</a:t>
            </a:r>
          </a:p>
          <a:p>
            <a:pPr marL="0" indent="0">
              <a:buNone/>
            </a:pPr>
            <a:r>
              <a:rPr lang="en-GB" dirty="0" smtClean="0"/>
              <a:t>Refugee and immigration relevant experiences</a:t>
            </a:r>
          </a:p>
          <a:p>
            <a:pPr marL="514350" indent="-514350">
              <a:buFont typeface="+mj-lt"/>
              <a:buAutoNum type="arabicPeriod"/>
            </a:pPr>
            <a:r>
              <a:rPr lang="en-GB" sz="2200" dirty="0" smtClean="0"/>
              <a:t>Refugee camps Serbia – Greece</a:t>
            </a:r>
          </a:p>
          <a:p>
            <a:pPr marL="514350" indent="-514350">
              <a:buFont typeface="+mj-lt"/>
              <a:buAutoNum type="arabicPeriod"/>
            </a:pPr>
            <a:r>
              <a:rPr lang="en-GB" sz="2200" dirty="0" smtClean="0"/>
              <a:t>Work-life integration with mentoring Germany</a:t>
            </a:r>
          </a:p>
          <a:p>
            <a:pPr marL="514350" indent="-514350">
              <a:buFont typeface="+mj-lt"/>
              <a:buAutoNum type="arabicPeriod"/>
            </a:pPr>
            <a:r>
              <a:rPr lang="en-GB" sz="2200" dirty="0" smtClean="0"/>
              <a:t>Poland: </a:t>
            </a:r>
            <a:r>
              <a:rPr lang="en-GB" sz="2200" dirty="0" err="1" smtClean="0"/>
              <a:t>WrOpenUp</a:t>
            </a:r>
            <a:r>
              <a:rPr lang="en-GB" sz="2200" dirty="0"/>
              <a:t> </a:t>
            </a:r>
            <a:r>
              <a:rPr lang="en-GB" sz="2200" dirty="0" smtClean="0"/>
              <a:t>project</a:t>
            </a:r>
          </a:p>
          <a:p>
            <a:pPr marL="514350" indent="-514350">
              <a:buFont typeface="+mj-lt"/>
              <a:buAutoNum type="arabicPeriod"/>
            </a:pPr>
            <a:r>
              <a:rPr lang="en-GB" sz="2200" dirty="0" smtClean="0"/>
              <a:t>Middle East Palestine, Jordan and Israel</a:t>
            </a:r>
          </a:p>
          <a:p>
            <a:pPr marL="514350" indent="-514350">
              <a:buFont typeface="+mj-lt"/>
              <a:buAutoNum type="arabicPeriod"/>
            </a:pPr>
            <a:r>
              <a:rPr lang="en-GB" sz="2200" dirty="0" smtClean="0"/>
              <a:t>Norway Fast track integration and housing projects</a:t>
            </a:r>
          </a:p>
          <a:p>
            <a:pPr marL="0" indent="0">
              <a:buNone/>
            </a:pPr>
            <a:r>
              <a:rPr lang="en-GB" dirty="0" smtClean="0"/>
              <a:t>Practical learning</a:t>
            </a:r>
          </a:p>
          <a:p>
            <a:pPr marL="0" indent="0">
              <a:buNone/>
            </a:pPr>
            <a:r>
              <a:rPr lang="en-GB" dirty="0" smtClean="0"/>
              <a:t>Theoretical challenges</a:t>
            </a:r>
            <a:endParaRPr lang="en-GB" dirty="0"/>
          </a:p>
        </p:txBody>
      </p:sp>
    </p:spTree>
    <p:extLst>
      <p:ext uri="{BB962C8B-B14F-4D97-AF65-F5344CB8AC3E}">
        <p14:creationId xmlns:p14="http://schemas.microsoft.com/office/powerpoint/2010/main" val="40157671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Storytelling workshop</a:t>
            </a:r>
            <a:endParaRPr lang="en-US" sz="4000" dirty="0"/>
          </a:p>
        </p:txBody>
      </p:sp>
      <p:sp>
        <p:nvSpPr>
          <p:cNvPr id="3" name="Content Placeholder 2"/>
          <p:cNvSpPr>
            <a:spLocks noGrp="1"/>
          </p:cNvSpPr>
          <p:nvPr>
            <p:ph idx="1"/>
          </p:nvPr>
        </p:nvSpPr>
        <p:spPr>
          <a:xfrm>
            <a:off x="472925" y="1600200"/>
            <a:ext cx="8229600" cy="4829196"/>
          </a:xfrm>
        </p:spPr>
        <p:txBody>
          <a:bodyPr>
            <a:normAutofit fontScale="92500" lnSpcReduction="10000"/>
          </a:bodyPr>
          <a:lstStyle/>
          <a:p>
            <a:r>
              <a:rPr lang="en-US" dirty="0" smtClean="0"/>
              <a:t>3 groups</a:t>
            </a:r>
          </a:p>
          <a:p>
            <a:r>
              <a:rPr lang="en-US" dirty="0" smtClean="0"/>
              <a:t>Mixed colors </a:t>
            </a:r>
          </a:p>
          <a:p>
            <a:r>
              <a:rPr lang="ru-RU" smtClean="0"/>
              <a:t>Смешанные цветы</a:t>
            </a:r>
            <a:endParaRPr lang="en-US" dirty="0" smtClean="0"/>
          </a:p>
          <a:p>
            <a:endParaRPr lang="en-US" dirty="0" smtClean="0"/>
          </a:p>
          <a:p>
            <a:r>
              <a:rPr lang="en-US" dirty="0" smtClean="0"/>
              <a:t>Prepare a story that you could use for fundraising</a:t>
            </a:r>
          </a:p>
          <a:p>
            <a:pPr lvl="1"/>
            <a:r>
              <a:rPr lang="en-US" dirty="0" smtClean="0"/>
              <a:t>E-mail</a:t>
            </a:r>
          </a:p>
          <a:p>
            <a:pPr lvl="1"/>
            <a:r>
              <a:rPr lang="en-US" dirty="0" smtClean="0"/>
              <a:t>F2F</a:t>
            </a:r>
          </a:p>
          <a:p>
            <a:pPr lvl="1"/>
            <a:r>
              <a:rPr lang="en-US" dirty="0" smtClean="0"/>
              <a:t>Website</a:t>
            </a:r>
          </a:p>
          <a:p>
            <a:pPr lvl="1"/>
            <a:r>
              <a:rPr lang="en-US" dirty="0" smtClean="0"/>
              <a:t>Video</a:t>
            </a:r>
          </a:p>
          <a:p>
            <a:pPr lvl="1"/>
            <a:r>
              <a:rPr lang="en-US" dirty="0" smtClean="0"/>
              <a:t>…</a:t>
            </a:r>
            <a:endParaRPr lang="en-US" dirty="0"/>
          </a:p>
        </p:txBody>
      </p:sp>
      <p:sp>
        <p:nvSpPr>
          <p:cNvPr id="4" name="Date Placeholder 3"/>
          <p:cNvSpPr>
            <a:spLocks noGrp="1"/>
          </p:cNvSpPr>
          <p:nvPr>
            <p:ph type="dt" sz="half" idx="10"/>
          </p:nvPr>
        </p:nvSpPr>
        <p:spPr/>
        <p:txBody>
          <a:bodyPr/>
          <a:lstStyle/>
          <a:p>
            <a:r>
              <a:rPr lang="en-US" dirty="0" smtClean="0"/>
              <a:t>© Ivana B. Petrović</a:t>
            </a:r>
            <a:endParaRPr lang="en-US" dirty="0"/>
          </a:p>
        </p:txBody>
      </p:sp>
      <p:sp>
        <p:nvSpPr>
          <p:cNvPr id="53249" name="Rectangle 1"/>
          <p:cNvSpPr>
            <a:spLocks noChangeArrowheads="1"/>
          </p:cNvSpPr>
          <p:nvPr/>
        </p:nvSpPr>
        <p:spPr bwMode="auto">
          <a:xfrm>
            <a:off x="3786182" y="-24"/>
            <a:ext cx="5357818" cy="492443"/>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smtClean="0">
                <a:ln>
                  <a:noFill/>
                </a:ln>
                <a:solidFill>
                  <a:srgbClr val="212121"/>
                </a:solidFill>
                <a:effectLst/>
                <a:latin typeface="inherit"/>
                <a:cs typeface="Arial" pitchFamily="34" charset="0"/>
              </a:rPr>
              <a:t>Повествование мастерская</a:t>
            </a:r>
            <a:r>
              <a:rPr kumimoji="0" lang="ru-RU" sz="3200" b="0" i="0" u="none" strike="noStrike" cap="none" normalizeH="0" baseline="0" smtClean="0">
                <a:ln>
                  <a:noFill/>
                </a:ln>
                <a:solidFill>
                  <a:schemeClr val="tx1"/>
                </a:solidFill>
                <a:effectLst/>
                <a:latin typeface="Arial" pitchFamily="34" charset="0"/>
                <a:cs typeface="Arial" pitchFamily="34" charset="0"/>
              </a:rPr>
              <a:t> </a:t>
            </a:r>
          </a:p>
        </p:txBody>
      </p:sp>
      <p:pic>
        <p:nvPicPr>
          <p:cNvPr id="6" name="Picture 3"/>
          <p:cNvPicPr>
            <a:picLocks noChangeAspect="1" noChangeArrowheads="1"/>
          </p:cNvPicPr>
          <p:nvPr/>
        </p:nvPicPr>
        <p:blipFill>
          <a:blip r:embed="rId2"/>
          <a:srcRect/>
          <a:stretch>
            <a:fillRect/>
          </a:stretch>
        </p:blipFill>
        <p:spPr bwMode="auto">
          <a:xfrm>
            <a:off x="6643702" y="1142708"/>
            <a:ext cx="1526343" cy="1143284"/>
          </a:xfrm>
          <a:prstGeom prst="rect">
            <a:avLst/>
          </a:prstGeom>
          <a:noFill/>
          <a:ln w="9525">
            <a:noFill/>
            <a:miter lim="800000"/>
            <a:headEnd/>
            <a:tailEnd/>
          </a:ln>
          <a:effectLst/>
        </p:spPr>
      </p:pic>
      <p:pic>
        <p:nvPicPr>
          <p:cNvPr id="7" name="Picture 3"/>
          <p:cNvPicPr>
            <a:picLocks noChangeAspect="1" noChangeArrowheads="1"/>
          </p:cNvPicPr>
          <p:nvPr/>
        </p:nvPicPr>
        <p:blipFill>
          <a:blip r:embed="rId2"/>
          <a:srcRect/>
          <a:stretch>
            <a:fillRect/>
          </a:stretch>
        </p:blipFill>
        <p:spPr bwMode="auto">
          <a:xfrm>
            <a:off x="4214810" y="1571336"/>
            <a:ext cx="1526343" cy="1143284"/>
          </a:xfrm>
          <a:prstGeom prst="rect">
            <a:avLst/>
          </a:prstGeom>
          <a:noFill/>
          <a:ln w="9525">
            <a:noFill/>
            <a:miter lim="800000"/>
            <a:headEnd/>
            <a:tailEnd/>
          </a:ln>
          <a:effectLst/>
        </p:spPr>
      </p:pic>
      <p:pic>
        <p:nvPicPr>
          <p:cNvPr id="8" name="Picture 3"/>
          <p:cNvPicPr>
            <a:picLocks noChangeAspect="1" noChangeArrowheads="1"/>
          </p:cNvPicPr>
          <p:nvPr/>
        </p:nvPicPr>
        <p:blipFill>
          <a:blip r:embed="rId2"/>
          <a:srcRect/>
          <a:stretch>
            <a:fillRect/>
          </a:stretch>
        </p:blipFill>
        <p:spPr bwMode="auto">
          <a:xfrm>
            <a:off x="5929322" y="2357154"/>
            <a:ext cx="1526343" cy="1143284"/>
          </a:xfrm>
          <a:prstGeom prst="rect">
            <a:avLst/>
          </a:prstGeom>
          <a:noFill/>
          <a:ln w="9525">
            <a:noFill/>
            <a:miter lim="800000"/>
            <a:headEnd/>
            <a:tailEnd/>
          </a:ln>
          <a:effectLst/>
        </p:spPr>
      </p:pic>
    </p:spTree>
    <p:extLst>
      <p:ext uri="{BB962C8B-B14F-4D97-AF65-F5344CB8AC3E}">
        <p14:creationId xmlns:p14="http://schemas.microsoft.com/office/powerpoint/2010/main" val="2523048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IFRC: Space for DI</a:t>
            </a:r>
            <a:endParaRPr lang="en-US" dirty="0"/>
          </a:p>
        </p:txBody>
      </p:sp>
      <p:sp>
        <p:nvSpPr>
          <p:cNvPr id="4" name="Text Placeholder 3"/>
          <p:cNvSpPr>
            <a:spLocks noGrp="1"/>
          </p:cNvSpPr>
          <p:nvPr>
            <p:ph type="body" idx="1"/>
          </p:nvPr>
        </p:nvSpPr>
        <p:spPr>
          <a:xfrm>
            <a:off x="285720" y="1285860"/>
            <a:ext cx="4071966" cy="639762"/>
          </a:xfrm>
        </p:spPr>
        <p:txBody>
          <a:bodyPr/>
          <a:lstStyle/>
          <a:p>
            <a:r>
              <a:rPr lang="en-US" smtClean="0"/>
              <a:t>Audiences &amp; occasions</a:t>
            </a:r>
            <a:endParaRPr lang="en-US"/>
          </a:p>
        </p:txBody>
      </p:sp>
      <p:sp>
        <p:nvSpPr>
          <p:cNvPr id="3" name="Content Placeholder 2"/>
          <p:cNvSpPr>
            <a:spLocks noGrp="1"/>
          </p:cNvSpPr>
          <p:nvPr>
            <p:ph sz="half" idx="2"/>
          </p:nvPr>
        </p:nvSpPr>
        <p:spPr>
          <a:xfrm>
            <a:off x="285720" y="2000240"/>
            <a:ext cx="4071966" cy="4714908"/>
          </a:xfrm>
        </p:spPr>
        <p:txBody>
          <a:bodyPr>
            <a:normAutofit fontScale="77500" lnSpcReduction="20000"/>
          </a:bodyPr>
          <a:lstStyle/>
          <a:p>
            <a:r>
              <a:rPr lang="en-US" smtClean="0"/>
              <a:t>Employees</a:t>
            </a:r>
          </a:p>
          <a:p>
            <a:r>
              <a:rPr lang="en-US" smtClean="0"/>
              <a:t>Volunteers</a:t>
            </a:r>
          </a:p>
          <a:p>
            <a:r>
              <a:rPr lang="en-US" smtClean="0"/>
              <a:t>Experts working for RC (missions, assignments, consulting)</a:t>
            </a:r>
          </a:p>
          <a:p>
            <a:r>
              <a:rPr lang="en-US" smtClean="0"/>
              <a:t>Beneficiaries (refugeers, migrants,  dissaster victims, victims of domestic violence…)</a:t>
            </a:r>
          </a:p>
          <a:p>
            <a:r>
              <a:rPr lang="en-US" smtClean="0"/>
              <a:t>Decision makers – state, experts, international organizations, donors, corporate partners, communities</a:t>
            </a:r>
          </a:p>
          <a:p>
            <a:r>
              <a:rPr lang="en-US" smtClean="0"/>
              <a:t>Cross-organizational teams</a:t>
            </a:r>
          </a:p>
          <a:p>
            <a:r>
              <a:rPr lang="en-US" smtClean="0"/>
              <a:t>Problem solving groups</a:t>
            </a:r>
          </a:p>
          <a:p>
            <a:r>
              <a:rPr lang="en-US" smtClean="0"/>
              <a:t>Virtual teams</a:t>
            </a:r>
          </a:p>
          <a:p>
            <a:r>
              <a:rPr lang="en-US" smtClean="0"/>
              <a:t>Participants at meetings and events (statutory mtgs, regional, forums, conferences)</a:t>
            </a:r>
          </a:p>
          <a:p>
            <a:r>
              <a:rPr lang="en-US" smtClean="0"/>
              <a:t>…</a:t>
            </a:r>
          </a:p>
          <a:p>
            <a:pPr lvl="1">
              <a:buNone/>
            </a:pPr>
            <a:endParaRPr lang="en-US" dirty="0" smtClean="0"/>
          </a:p>
          <a:p>
            <a:pPr lvl="1">
              <a:buNone/>
            </a:pPr>
            <a:endParaRPr lang="en-US" dirty="0"/>
          </a:p>
        </p:txBody>
      </p:sp>
      <p:sp>
        <p:nvSpPr>
          <p:cNvPr id="5" name="Text Placeholder 4"/>
          <p:cNvSpPr>
            <a:spLocks noGrp="1"/>
          </p:cNvSpPr>
          <p:nvPr>
            <p:ph type="body" sz="quarter" idx="3"/>
          </p:nvPr>
        </p:nvSpPr>
        <p:spPr>
          <a:xfrm>
            <a:off x="4508752" y="1285860"/>
            <a:ext cx="4380181" cy="639762"/>
          </a:xfrm>
        </p:spPr>
        <p:txBody>
          <a:bodyPr/>
          <a:lstStyle/>
          <a:p>
            <a:r>
              <a:rPr lang="en-US" smtClean="0"/>
              <a:t>Thematic issues</a:t>
            </a:r>
            <a:endParaRPr lang="en-US"/>
          </a:p>
        </p:txBody>
      </p:sp>
      <p:sp>
        <p:nvSpPr>
          <p:cNvPr id="6" name="Content Placeholder 5"/>
          <p:cNvSpPr>
            <a:spLocks noGrp="1"/>
          </p:cNvSpPr>
          <p:nvPr>
            <p:ph sz="quarter" idx="4"/>
          </p:nvPr>
        </p:nvSpPr>
        <p:spPr>
          <a:xfrm>
            <a:off x="4500563" y="1997447"/>
            <a:ext cx="4643438" cy="4790281"/>
          </a:xfrm>
        </p:spPr>
        <p:txBody>
          <a:bodyPr>
            <a:normAutofit fontScale="47500" lnSpcReduction="20000"/>
          </a:bodyPr>
          <a:lstStyle/>
          <a:p>
            <a:r>
              <a:rPr lang="en-US" sz="3600" dirty="0" smtClean="0"/>
              <a:t>Health</a:t>
            </a:r>
          </a:p>
          <a:p>
            <a:r>
              <a:rPr lang="en-US" sz="3600" dirty="0" smtClean="0"/>
              <a:t>Migration</a:t>
            </a:r>
          </a:p>
          <a:p>
            <a:r>
              <a:rPr lang="en-US" sz="3600" dirty="0" smtClean="0"/>
              <a:t>Disaster management, disaster relief -working with beneficiaries, team building for </a:t>
            </a:r>
            <a:r>
              <a:rPr lang="en-US" sz="3600" dirty="0" err="1" smtClean="0"/>
              <a:t>dssaster</a:t>
            </a:r>
            <a:r>
              <a:rPr lang="en-US" sz="3600" dirty="0" smtClean="0"/>
              <a:t> relief teams, disaster risk reduction</a:t>
            </a:r>
          </a:p>
          <a:p>
            <a:r>
              <a:rPr lang="en-US" sz="3600" dirty="0" smtClean="0"/>
              <a:t>Social inclusion</a:t>
            </a:r>
          </a:p>
          <a:p>
            <a:r>
              <a:rPr lang="en-US" sz="3600" dirty="0" smtClean="0"/>
              <a:t>Humanitarian education, educational programs</a:t>
            </a:r>
          </a:p>
          <a:p>
            <a:r>
              <a:rPr lang="en-US" sz="3600" dirty="0" smtClean="0"/>
              <a:t>Water, sanitation and hygiene</a:t>
            </a:r>
          </a:p>
          <a:p>
            <a:r>
              <a:rPr lang="en-US" sz="3600" dirty="0" smtClean="0"/>
              <a:t>Shelters</a:t>
            </a:r>
          </a:p>
          <a:p>
            <a:r>
              <a:rPr lang="en-US" sz="3600" dirty="0" smtClean="0"/>
              <a:t>Livelihoods</a:t>
            </a:r>
          </a:p>
          <a:p>
            <a:r>
              <a:rPr lang="en-US" sz="3600" dirty="0" smtClean="0"/>
              <a:t>Nonviolence and peace</a:t>
            </a:r>
          </a:p>
          <a:p>
            <a:r>
              <a:rPr lang="en-US" sz="3600" dirty="0" smtClean="0"/>
              <a:t>Communications, advocacy, fundraising, strategic partnerships - influencing and leading </a:t>
            </a:r>
          </a:p>
          <a:p>
            <a:r>
              <a:rPr lang="en-US" sz="3600" dirty="0" smtClean="0"/>
              <a:t>Organization, </a:t>
            </a:r>
            <a:r>
              <a:rPr lang="en-US" sz="3600" dirty="0" err="1" smtClean="0"/>
              <a:t>strenghtening</a:t>
            </a:r>
            <a:r>
              <a:rPr lang="en-US" sz="3600" dirty="0" smtClean="0"/>
              <a:t> capacities of NS, organizational development, change, internal communications, teamwork, coaching staff, staff stress relief</a:t>
            </a:r>
          </a:p>
          <a:p>
            <a:r>
              <a:rPr lang="en-US" dirty="0" smtClean="0"/>
              <a:t>…</a:t>
            </a:r>
            <a:endParaRPr lang="en-US" dirty="0"/>
          </a:p>
        </p:txBody>
      </p:sp>
    </p:spTree>
    <p:extLst>
      <p:ext uri="{BB962C8B-B14F-4D97-AF65-F5344CB8AC3E}">
        <p14:creationId xmlns:p14="http://schemas.microsoft.com/office/powerpoint/2010/main" val="33449477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t="18345" b="13065"/>
          <a:stretch>
            <a:fillRect/>
          </a:stretch>
        </p:blipFill>
        <p:spPr bwMode="auto">
          <a:xfrm>
            <a:off x="35237" y="0"/>
            <a:ext cx="2411500" cy="1500174"/>
          </a:xfrm>
          <a:prstGeom prst="rect">
            <a:avLst/>
          </a:prstGeom>
          <a:noFill/>
          <a:ln w="9525">
            <a:noFill/>
            <a:miter lim="800000"/>
            <a:headEnd/>
            <a:tailEnd/>
          </a:ln>
          <a:effectLst/>
        </p:spPr>
      </p:pic>
      <p:sp>
        <p:nvSpPr>
          <p:cNvPr id="9" name="TextBox 8"/>
          <p:cNvSpPr txBox="1"/>
          <p:nvPr/>
        </p:nvSpPr>
        <p:spPr>
          <a:xfrm>
            <a:off x="3571868" y="3857628"/>
            <a:ext cx="2646174" cy="830997"/>
          </a:xfrm>
          <a:prstGeom prst="rect">
            <a:avLst/>
          </a:prstGeom>
          <a:noFill/>
        </p:spPr>
        <p:txBody>
          <a:bodyPr wrap="none" rtlCol="0">
            <a:spAutoFit/>
          </a:bodyPr>
          <a:lstStyle/>
          <a:p>
            <a:pPr algn="ctr"/>
            <a:r>
              <a:rPr lang="en-US" sz="2400" dirty="0" smtClean="0"/>
              <a:t>engage with others </a:t>
            </a:r>
          </a:p>
          <a:p>
            <a:pPr algn="ctr"/>
            <a:r>
              <a:rPr lang="en-US" sz="2400" dirty="0" smtClean="0"/>
              <a:t>emotionally</a:t>
            </a:r>
            <a:endParaRPr lang="en-US" sz="2400" dirty="0"/>
          </a:p>
        </p:txBody>
      </p:sp>
      <p:grpSp>
        <p:nvGrpSpPr>
          <p:cNvPr id="28" name="Group 27"/>
          <p:cNvGrpSpPr/>
          <p:nvPr/>
        </p:nvGrpSpPr>
        <p:grpSpPr>
          <a:xfrm>
            <a:off x="1464785" y="214290"/>
            <a:ext cx="6858048" cy="6429420"/>
            <a:chOff x="1142976" y="214290"/>
            <a:chExt cx="6858048" cy="6429420"/>
          </a:xfrm>
        </p:grpSpPr>
        <p:grpSp>
          <p:nvGrpSpPr>
            <p:cNvPr id="3" name="Group 12"/>
            <p:cNvGrpSpPr/>
            <p:nvPr/>
          </p:nvGrpSpPr>
          <p:grpSpPr>
            <a:xfrm>
              <a:off x="1142976" y="214290"/>
              <a:ext cx="6858048" cy="6429420"/>
              <a:chOff x="4786314" y="4572008"/>
              <a:chExt cx="1214446" cy="1214446"/>
            </a:xfrm>
          </p:grpSpPr>
          <p:sp>
            <p:nvSpPr>
              <p:cNvPr id="12" name="Curved Down Arrow 11"/>
              <p:cNvSpPr/>
              <p:nvPr/>
            </p:nvSpPr>
            <p:spPr>
              <a:xfrm rot="2983593">
                <a:off x="5346331" y="4954128"/>
                <a:ext cx="673915" cy="915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Oval 7"/>
              <p:cNvSpPr/>
              <p:nvPr/>
            </p:nvSpPr>
            <p:spPr>
              <a:xfrm>
                <a:off x="4786314" y="4572008"/>
                <a:ext cx="1214446" cy="1214446"/>
              </a:xfrm>
              <a:prstGeom prst="ellipse">
                <a:avLst/>
              </a:prstGeom>
              <a:solidFill>
                <a:srgbClr val="E4E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p:cNvSpPr/>
            <p:nvPr/>
          </p:nvSpPr>
          <p:spPr>
            <a:xfrm>
              <a:off x="1392668" y="5514818"/>
              <a:ext cx="1285887" cy="1107996"/>
            </a:xfrm>
            <a:prstGeom prst="rect">
              <a:avLst/>
            </a:prstGeom>
          </p:spPr>
          <p:txBody>
            <a:bodyPr wrap="square">
              <a:spAutoFit/>
            </a:bodyPr>
            <a:lstStyle/>
            <a:p>
              <a:r>
                <a:rPr lang="sr-Latn-RS" sz="6600" smtClean="0">
                  <a:solidFill>
                    <a:srgbClr val="FF3300"/>
                  </a:solidFill>
                  <a:sym typeface="Wingdings"/>
                </a:rPr>
                <a:t></a:t>
              </a:r>
              <a:endParaRPr lang="en-US" sz="8000" dirty="0">
                <a:solidFill>
                  <a:srgbClr val="FF3300"/>
                </a:solidFill>
              </a:endParaRPr>
            </a:p>
          </p:txBody>
        </p:sp>
      </p:grpSp>
      <p:sp>
        <p:nvSpPr>
          <p:cNvPr id="10" name="Rectangle 9"/>
          <p:cNvSpPr/>
          <p:nvPr/>
        </p:nvSpPr>
        <p:spPr>
          <a:xfrm>
            <a:off x="6679759" y="4857760"/>
            <a:ext cx="2392835" cy="461665"/>
          </a:xfrm>
          <a:prstGeom prst="rect">
            <a:avLst/>
          </a:prstGeom>
        </p:spPr>
        <p:txBody>
          <a:bodyPr wrap="none">
            <a:spAutoFit/>
          </a:bodyPr>
          <a:lstStyle/>
          <a:p>
            <a:r>
              <a:rPr lang="en-US" sz="2400" dirty="0" smtClean="0"/>
              <a:t>helping behaviors</a:t>
            </a:r>
            <a:endParaRPr lang="en-US" sz="2400" dirty="0"/>
          </a:p>
        </p:txBody>
      </p:sp>
      <p:sp>
        <p:nvSpPr>
          <p:cNvPr id="17" name="Rectangle 16"/>
          <p:cNvSpPr/>
          <p:nvPr/>
        </p:nvSpPr>
        <p:spPr>
          <a:xfrm>
            <a:off x="1107595" y="5286388"/>
            <a:ext cx="2603277" cy="461665"/>
          </a:xfrm>
          <a:prstGeom prst="rect">
            <a:avLst/>
          </a:prstGeom>
        </p:spPr>
        <p:txBody>
          <a:bodyPr wrap="none">
            <a:spAutoFit/>
          </a:bodyPr>
          <a:lstStyle/>
          <a:p>
            <a:r>
              <a:rPr lang="en-US" sz="2400" dirty="0" smtClean="0"/>
              <a:t>make </a:t>
            </a:r>
            <a:r>
              <a:rPr lang="en-US" sz="2400" smtClean="0"/>
              <a:t>us all happier</a:t>
            </a:r>
            <a:endParaRPr lang="en-US" sz="2400" dirty="0"/>
          </a:p>
        </p:txBody>
      </p:sp>
      <p:sp>
        <p:nvSpPr>
          <p:cNvPr id="18" name="TextBox 17"/>
          <p:cNvSpPr txBox="1"/>
          <p:nvPr/>
        </p:nvSpPr>
        <p:spPr>
          <a:xfrm>
            <a:off x="2393479" y="642918"/>
            <a:ext cx="5072098" cy="461665"/>
          </a:xfrm>
          <a:prstGeom prst="rect">
            <a:avLst/>
          </a:prstGeom>
          <a:noFill/>
        </p:spPr>
        <p:txBody>
          <a:bodyPr wrap="square" rtlCol="0">
            <a:spAutoFit/>
          </a:bodyPr>
          <a:lstStyle/>
          <a:p>
            <a:pPr algn="ctr"/>
            <a:r>
              <a:rPr lang="en-US" sz="2400" dirty="0" smtClean="0"/>
              <a:t>engage with others emotionally</a:t>
            </a:r>
            <a:endParaRPr lang="en-US" sz="2400" dirty="0"/>
          </a:p>
        </p:txBody>
      </p:sp>
      <p:pic>
        <p:nvPicPr>
          <p:cNvPr id="16" name="Picture 11" descr="C:\Users\Amilo\Pictures\Budapest, May 2016\IFRC Budapest DI May 5, 2016.jpg"/>
          <p:cNvPicPr>
            <a:picLocks noChangeAspect="1" noChangeArrowheads="1"/>
          </p:cNvPicPr>
          <p:nvPr/>
        </p:nvPicPr>
        <p:blipFill>
          <a:blip r:embed="rId3" cstate="print"/>
          <a:srcRect/>
          <a:stretch>
            <a:fillRect/>
          </a:stretch>
        </p:blipFill>
        <p:spPr bwMode="auto">
          <a:xfrm>
            <a:off x="3442569" y="1690632"/>
            <a:ext cx="2880000" cy="1524054"/>
          </a:xfrm>
          <a:prstGeom prst="rect">
            <a:avLst/>
          </a:prstGeom>
          <a:noFill/>
          <a:ln w="9525">
            <a:noFill/>
            <a:miter lim="800000"/>
            <a:headEnd/>
            <a:tailEnd/>
          </a:ln>
        </p:spPr>
      </p:pic>
      <p:pic>
        <p:nvPicPr>
          <p:cNvPr id="20" name="Picture 2" descr="Illustrasjon"/>
          <p:cNvPicPr>
            <a:picLocks noChangeAspect="1" noChangeArrowheads="1"/>
          </p:cNvPicPr>
          <p:nvPr/>
        </p:nvPicPr>
        <p:blipFill>
          <a:blip r:embed="rId4"/>
          <a:srcRect l="11720"/>
          <a:stretch>
            <a:fillRect/>
          </a:stretch>
        </p:blipFill>
        <p:spPr bwMode="auto">
          <a:xfrm rot="2161107">
            <a:off x="4189759" y="5020356"/>
            <a:ext cx="1924820" cy="1090181"/>
          </a:xfrm>
          <a:prstGeom prst="rect">
            <a:avLst/>
          </a:prstGeom>
          <a:noFill/>
          <a:ln w="9525">
            <a:noFill/>
            <a:miter lim="800000"/>
            <a:headEnd/>
            <a:tailEnd/>
          </a:ln>
        </p:spPr>
      </p:pic>
      <p:pic>
        <p:nvPicPr>
          <p:cNvPr id="13" name="Picture 2" descr="J:\c\My Pictures\CK migranti Adasevi jan 2016\Sid station - bus-Iv.jpg"/>
          <p:cNvPicPr>
            <a:picLocks noChangeAspect="1" noChangeArrowheads="1"/>
          </p:cNvPicPr>
          <p:nvPr/>
        </p:nvPicPr>
        <p:blipFill>
          <a:blip r:embed="rId5" cstate="print"/>
          <a:srcRect b="15175"/>
          <a:stretch>
            <a:fillRect/>
          </a:stretch>
        </p:blipFill>
        <p:spPr bwMode="auto">
          <a:xfrm>
            <a:off x="3442569" y="3214686"/>
            <a:ext cx="2880000" cy="1815652"/>
          </a:xfrm>
          <a:prstGeom prst="rect">
            <a:avLst/>
          </a:prstGeom>
          <a:noFill/>
        </p:spPr>
      </p:pic>
      <p:sp>
        <p:nvSpPr>
          <p:cNvPr id="2050" name="AutoShape 2" descr="Image result for diversity icebreak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 name="Flowchart: Merge 20"/>
          <p:cNvSpPr/>
          <p:nvPr/>
        </p:nvSpPr>
        <p:spPr>
          <a:xfrm rot="18917757">
            <a:off x="7394139" y="1285860"/>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erge 21"/>
          <p:cNvSpPr/>
          <p:nvPr/>
        </p:nvSpPr>
        <p:spPr>
          <a:xfrm rot="884389">
            <a:off x="8014216" y="4074477"/>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erge 22"/>
          <p:cNvSpPr/>
          <p:nvPr/>
        </p:nvSpPr>
        <p:spPr>
          <a:xfrm rot="3910673">
            <a:off x="6182229" y="6164347"/>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erge 23"/>
          <p:cNvSpPr/>
          <p:nvPr/>
        </p:nvSpPr>
        <p:spPr>
          <a:xfrm rot="7085236">
            <a:off x="2809144" y="5916183"/>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erge 24"/>
          <p:cNvSpPr/>
          <p:nvPr/>
        </p:nvSpPr>
        <p:spPr>
          <a:xfrm rot="11173097">
            <a:off x="1365031" y="2610103"/>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erge 25"/>
          <p:cNvSpPr/>
          <p:nvPr/>
        </p:nvSpPr>
        <p:spPr>
          <a:xfrm rot="14725535">
            <a:off x="3406952" y="272766"/>
            <a:ext cx="357190" cy="35719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08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2015 - People </a:t>
            </a:r>
            <a:r>
              <a:rPr lang="en-US" b="1" dirty="0"/>
              <a:t>on the </a:t>
            </a:r>
            <a:r>
              <a:rPr lang="en-US" b="1" dirty="0" smtClean="0"/>
              <a:t>move</a:t>
            </a:r>
            <a:endParaRPr lang="en-US" dirty="0"/>
          </a:p>
        </p:txBody>
      </p:sp>
      <p:pic>
        <p:nvPicPr>
          <p:cNvPr id="20482" name="Picture 2"/>
          <p:cNvPicPr>
            <a:picLocks noGrp="1" noChangeAspect="1" noChangeArrowheads="1"/>
          </p:cNvPicPr>
          <p:nvPr>
            <p:ph idx="1"/>
          </p:nvPr>
        </p:nvPicPr>
        <p:blipFill>
          <a:blip r:embed="rId2"/>
          <a:srcRect/>
          <a:stretch>
            <a:fillRect/>
          </a:stretch>
        </p:blipFill>
        <p:spPr bwMode="auto">
          <a:xfrm>
            <a:off x="1176201" y="1600200"/>
            <a:ext cx="6791597" cy="4525963"/>
          </a:xfrm>
          <a:prstGeom prst="rect">
            <a:avLst/>
          </a:prstGeom>
          <a:noFill/>
          <a:ln w="9525">
            <a:noFill/>
            <a:miter lim="800000"/>
            <a:headEnd/>
            <a:tailEnd/>
          </a:ln>
          <a:effectLst/>
        </p:spPr>
      </p:pic>
      <p:sp>
        <p:nvSpPr>
          <p:cNvPr id="4" name="Rectangle 3"/>
          <p:cNvSpPr/>
          <p:nvPr/>
        </p:nvSpPr>
        <p:spPr>
          <a:xfrm>
            <a:off x="4572000" y="6519470"/>
            <a:ext cx="4643470" cy="338554"/>
          </a:xfrm>
          <a:prstGeom prst="rect">
            <a:avLst/>
          </a:prstGeom>
        </p:spPr>
        <p:txBody>
          <a:bodyPr wrap="square">
            <a:spAutoFit/>
          </a:bodyPr>
          <a:lstStyle/>
          <a:p>
            <a:r>
              <a:rPr lang="en-US" sz="800" smtClean="0"/>
              <a:t>IFRC Annual Report 2015 </a:t>
            </a:r>
            <a:r>
              <a:rPr lang="en-US" sz="800" smtClean="0">
                <a:hlinkClick r:id="rId3"/>
              </a:rPr>
              <a:t>http://www.ifrc.org/Global/Documents/Secretariat/201610/IFRC%20Annual%20Report%202015-EN_LR.pdf</a:t>
            </a:r>
            <a:r>
              <a:rPr lang="en-US" sz="800" smtClean="0"/>
              <a:t> </a:t>
            </a:r>
            <a:endParaRPr lang="en-US" sz="800" dirty="0"/>
          </a:p>
        </p:txBody>
      </p:sp>
    </p:spTree>
    <p:extLst>
      <p:ext uri="{BB962C8B-B14F-4D97-AF65-F5344CB8AC3E}">
        <p14:creationId xmlns:p14="http://schemas.microsoft.com/office/powerpoint/2010/main" val="12838325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Anne Brulez, Germany - </a:t>
            </a:r>
            <a:r>
              <a:rPr lang="nb-NO" dirty="0" err="1" smtClean="0"/>
              <a:t>Greece</a:t>
            </a:r>
            <a:endParaRPr lang="nb-NO" dirty="0"/>
          </a:p>
        </p:txBody>
      </p:sp>
      <p:sp>
        <p:nvSpPr>
          <p:cNvPr id="3" name="Plassholder for innhold 2"/>
          <p:cNvSpPr>
            <a:spLocks noGrp="1"/>
          </p:cNvSpPr>
          <p:nvPr>
            <p:ph sz="half" idx="1"/>
          </p:nvPr>
        </p:nvSpPr>
        <p:spPr/>
        <p:txBody>
          <a:bodyPr>
            <a:normAutofit fontScale="70000" lnSpcReduction="20000"/>
          </a:bodyPr>
          <a:lstStyle/>
          <a:p>
            <a:r>
              <a:rPr lang="en-US" dirty="0"/>
              <a:t>My Job should be to work with the staff and the </a:t>
            </a:r>
            <a:r>
              <a:rPr lang="en-US" dirty="0" smtClean="0"/>
              <a:t>volunteers</a:t>
            </a:r>
            <a:r>
              <a:rPr lang="en-US" dirty="0"/>
              <a:t>. With the stuff I could not work with the DI because, they were all very stressed and working always like a firemen. My first workshop with them started 1 hour late and when they were sitting in the room the one that was </a:t>
            </a:r>
            <a:r>
              <a:rPr lang="en-US" dirty="0" smtClean="0"/>
              <a:t>responsible </a:t>
            </a:r>
            <a:r>
              <a:rPr lang="en-US" dirty="0"/>
              <a:t>for the kids ran out of the room, because the kids were making a lot of </a:t>
            </a:r>
            <a:r>
              <a:rPr lang="en-US" dirty="0" smtClean="0"/>
              <a:t>noise </a:t>
            </a:r>
            <a:r>
              <a:rPr lang="en-US" dirty="0"/>
              <a:t>and bumping at the door and </a:t>
            </a:r>
            <a:r>
              <a:rPr lang="en-US" dirty="0" smtClean="0"/>
              <a:t>the </a:t>
            </a:r>
            <a:r>
              <a:rPr lang="en-US" dirty="0"/>
              <a:t>psychologist ran out because a </a:t>
            </a:r>
            <a:r>
              <a:rPr lang="en-US" dirty="0" err="1" smtClean="0"/>
              <a:t>pregnent</a:t>
            </a:r>
            <a:r>
              <a:rPr lang="en-US" dirty="0" smtClean="0"/>
              <a:t> </a:t>
            </a:r>
            <a:r>
              <a:rPr lang="en-US" dirty="0"/>
              <a:t>refugee had to go to the hospital, and then the </a:t>
            </a:r>
            <a:r>
              <a:rPr lang="en-US" dirty="0" smtClean="0"/>
              <a:t>translator </a:t>
            </a:r>
            <a:r>
              <a:rPr lang="en-US" dirty="0"/>
              <a:t>ran out</a:t>
            </a:r>
            <a:r>
              <a:rPr lang="en-US" dirty="0" smtClean="0"/>
              <a:t>...</a:t>
            </a:r>
            <a:endParaRPr lang="nb-NO" dirty="0"/>
          </a:p>
        </p:txBody>
      </p:sp>
      <p:sp>
        <p:nvSpPr>
          <p:cNvPr id="4" name="Plassholder for innhold 3"/>
          <p:cNvSpPr>
            <a:spLocks noGrp="1"/>
          </p:cNvSpPr>
          <p:nvPr>
            <p:ph sz="half" idx="2"/>
          </p:nvPr>
        </p:nvSpPr>
        <p:spPr/>
        <p:txBody>
          <a:bodyPr>
            <a:normAutofit fontScale="70000" lnSpcReduction="20000"/>
          </a:bodyPr>
          <a:lstStyle/>
          <a:p>
            <a:pPr marL="0" indent="0">
              <a:buNone/>
            </a:pPr>
            <a:r>
              <a:rPr lang="en-US" dirty="0"/>
              <a:t>The second workshop we used the DI and it was helpful to see why the </a:t>
            </a:r>
            <a:r>
              <a:rPr lang="en-US" dirty="0" smtClean="0"/>
              <a:t>Red </a:t>
            </a:r>
            <a:r>
              <a:rPr lang="en-US" dirty="0"/>
              <a:t>the </a:t>
            </a:r>
            <a:r>
              <a:rPr lang="en-US" dirty="0" smtClean="0"/>
              <a:t>Blue </a:t>
            </a:r>
            <a:r>
              <a:rPr lang="en-US" dirty="0"/>
              <a:t>and </a:t>
            </a:r>
            <a:r>
              <a:rPr lang="en-US" dirty="0" smtClean="0"/>
              <a:t>Green </a:t>
            </a:r>
            <a:r>
              <a:rPr lang="en-US" dirty="0"/>
              <a:t>were acting different with the stress and the frustrations by not </a:t>
            </a:r>
            <a:r>
              <a:rPr lang="en-US" dirty="0" smtClean="0"/>
              <a:t>being </a:t>
            </a:r>
            <a:r>
              <a:rPr lang="en-US" dirty="0"/>
              <a:t>supported well. We also started discussions about the culture differences of the mostly </a:t>
            </a:r>
            <a:r>
              <a:rPr lang="en-US" dirty="0" err="1"/>
              <a:t>syrian</a:t>
            </a:r>
            <a:r>
              <a:rPr lang="en-US" dirty="0"/>
              <a:t> refugees, they asked themselves why the refugees only waited to go further to Germany, nobody wanted to stay in Greece.</a:t>
            </a:r>
            <a:endParaRPr lang="nb-NO" dirty="0"/>
          </a:p>
          <a:p>
            <a:pPr marL="0" indent="0">
              <a:buNone/>
            </a:pPr>
            <a:endParaRPr lang="en-US" dirty="0" smtClean="0"/>
          </a:p>
          <a:p>
            <a:pPr marL="0" indent="0">
              <a:buNone/>
            </a:pPr>
            <a:r>
              <a:rPr lang="en-US" dirty="0" smtClean="0"/>
              <a:t>With </a:t>
            </a:r>
            <a:r>
              <a:rPr lang="en-US" dirty="0"/>
              <a:t>this group it was </a:t>
            </a:r>
            <a:r>
              <a:rPr lang="en-US" dirty="0" smtClean="0"/>
              <a:t>helpful </a:t>
            </a:r>
            <a:r>
              <a:rPr lang="en-US" dirty="0"/>
              <a:t>and gave them and orientation in their work.</a:t>
            </a:r>
            <a:endParaRPr lang="nb-NO" dirty="0"/>
          </a:p>
          <a:p>
            <a:pPr marL="0" indent="0">
              <a:buNone/>
            </a:pPr>
            <a:endParaRPr lang="nb-NO" dirty="0"/>
          </a:p>
        </p:txBody>
      </p:sp>
      <p:pic>
        <p:nvPicPr>
          <p:cNvPr id="5" name="Picture 8" descr="\\Hf-dc1\felles\Tester\10 DI Diversity Icebreaker\Logo\Fra CDDU 25 Aug 2010\Små men tåkete\DI logo 238  x 108 with subt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54" y="5856287"/>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0259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c\My Pictures\CK migranti Adasevi jan 2016\Sid station - bus-Iv.jpg"/>
          <p:cNvPicPr>
            <a:picLocks noChangeAspect="1" noChangeArrowheads="1"/>
          </p:cNvPicPr>
          <p:nvPr/>
        </p:nvPicPr>
        <p:blipFill>
          <a:blip r:embed="rId2" cstate="print"/>
          <a:srcRect/>
          <a:stretch>
            <a:fillRect/>
          </a:stretch>
        </p:blipFill>
        <p:spPr bwMode="auto">
          <a:xfrm>
            <a:off x="0" y="30988"/>
            <a:ext cx="9144000" cy="6796024"/>
          </a:xfrm>
          <a:prstGeom prst="rect">
            <a:avLst/>
          </a:prstGeom>
          <a:noFill/>
        </p:spPr>
      </p:pic>
      <p:pic>
        <p:nvPicPr>
          <p:cNvPr id="3" name="Picture 8" descr="\\Hf-dc1\felles\Tester\10 DI Diversity Icebreaker\Logo\Fra CDDU 25 Aug 2010\Små men tåkete\DI logo 238  x 108 with sub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9144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Dina Gericke, </a:t>
            </a:r>
            <a:r>
              <a:rPr lang="nb-NO" dirty="0" err="1" smtClean="0"/>
              <a:t>Hoch</a:t>
            </a:r>
            <a:r>
              <a:rPr lang="nb-NO" dirty="0" smtClean="0"/>
              <a:t> </a:t>
            </a:r>
            <a:r>
              <a:rPr lang="nb-NO" dirty="0" err="1" smtClean="0"/>
              <a:t>Schule</a:t>
            </a:r>
            <a:r>
              <a:rPr lang="nb-NO" dirty="0" smtClean="0"/>
              <a:t> Bremen</a:t>
            </a:r>
            <a:endParaRPr lang="nb-NO" dirty="0"/>
          </a:p>
        </p:txBody>
      </p:sp>
      <p:sp>
        <p:nvSpPr>
          <p:cNvPr id="3" name="Plassholder for innhold 2"/>
          <p:cNvSpPr>
            <a:spLocks noGrp="1"/>
          </p:cNvSpPr>
          <p:nvPr>
            <p:ph idx="1"/>
          </p:nvPr>
        </p:nvSpPr>
        <p:spPr/>
        <p:txBody>
          <a:bodyPr>
            <a:normAutofit fontScale="55000" lnSpcReduction="20000"/>
          </a:bodyPr>
          <a:lstStyle/>
          <a:p>
            <a:pPr marL="0" indent="0">
              <a:buNone/>
            </a:pPr>
            <a:r>
              <a:rPr lang="en-US" dirty="0"/>
              <a:t> </a:t>
            </a:r>
            <a:endParaRPr lang="nb-NO" dirty="0"/>
          </a:p>
          <a:p>
            <a:pPr marL="0" indent="0">
              <a:buNone/>
            </a:pPr>
            <a:r>
              <a:rPr lang="en-US" dirty="0"/>
              <a:t>Car </a:t>
            </a:r>
            <a:r>
              <a:rPr lang="en-US" dirty="0" err="1"/>
              <a:t>manufactor</a:t>
            </a:r>
            <a:r>
              <a:rPr lang="en-US" dirty="0"/>
              <a:t>: 15 Refugees – 15 vocational students, mentoring, …a few statistically significant changes among the refugee group and the group of vocational students. Changes showed on the affect scales we used as well as on the scales asking about values and future expectations. </a:t>
            </a:r>
            <a:endParaRPr lang="nb-NO" dirty="0"/>
          </a:p>
          <a:p>
            <a:pPr marL="0" indent="0">
              <a:buNone/>
            </a:pPr>
            <a:r>
              <a:rPr lang="en-US" dirty="0"/>
              <a:t> </a:t>
            </a:r>
            <a:endParaRPr lang="nb-NO" dirty="0"/>
          </a:p>
          <a:p>
            <a:pPr marL="0" indent="0">
              <a:buNone/>
            </a:pPr>
            <a:r>
              <a:rPr lang="en-US" dirty="0"/>
              <a:t>Publishing company: With this group og 8 refugees and 8 vocational students we have the opportunity to collect data over a longer period of time. They filled out the first questionnaire in July and they will fill out the second round of questionnaires later this year. Additionally we are able to interview the refugees to gain a more in-depth perspective on their experiences, half of the interviews I have already conducted at this point. </a:t>
            </a:r>
            <a:endParaRPr lang="nb-NO" dirty="0"/>
          </a:p>
          <a:p>
            <a:pPr marL="0" indent="0">
              <a:buNone/>
            </a:pPr>
            <a:r>
              <a:rPr lang="en-US" dirty="0"/>
              <a:t> </a:t>
            </a:r>
            <a:endParaRPr lang="nb-NO" dirty="0"/>
          </a:p>
          <a:p>
            <a:pPr marL="0" indent="0">
              <a:buNone/>
            </a:pPr>
            <a:r>
              <a:rPr lang="en-US" dirty="0"/>
              <a:t>Just two weeks ago I conducted the Diversity Icebreaker with the group of refugees at the Publishing Company and they really liked it. The program manager said to me that they still use the color system as a basis for their conversations. </a:t>
            </a:r>
            <a:endParaRPr lang="nb-NO" dirty="0"/>
          </a:p>
          <a:p>
            <a:pPr marL="0" indent="0">
              <a:buNone/>
            </a:pPr>
            <a:endParaRPr lang="nb-NO" dirty="0"/>
          </a:p>
        </p:txBody>
      </p:sp>
      <p:pic>
        <p:nvPicPr>
          <p:cNvPr id="4" name="Picture 8" descr="\\Hf-dc1\felles\Tester\10 DI Diversity Icebreaker\Logo\Fra CDDU 25 Aug 2010\Små men tåkete\DI logo 238  x 108 with subt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9644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33" y="280792"/>
            <a:ext cx="4678507" cy="3748442"/>
          </a:xfrm>
          <a:prstGeom prst="rect">
            <a:avLst/>
          </a:prstGeom>
        </p:spPr>
      </p:pic>
      <p:pic>
        <p:nvPicPr>
          <p:cNvPr id="11" name="Bilde 10"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038" y="2049480"/>
            <a:ext cx="4431403" cy="3959507"/>
          </a:xfrm>
          <a:prstGeom prst="rect">
            <a:avLst/>
          </a:prstGeom>
        </p:spPr>
      </p:pic>
      <p:sp>
        <p:nvSpPr>
          <p:cNvPr id="12" name="Rektangel 11"/>
          <p:cNvSpPr/>
          <p:nvPr/>
        </p:nvSpPr>
        <p:spPr>
          <a:xfrm>
            <a:off x="374936" y="4029234"/>
            <a:ext cx="4159102" cy="2554545"/>
          </a:xfrm>
          <a:prstGeom prst="rect">
            <a:avLst/>
          </a:prstGeom>
        </p:spPr>
        <p:txBody>
          <a:bodyPr wrap="square">
            <a:spAutoFit/>
          </a:bodyPr>
          <a:lstStyle/>
          <a:p>
            <a:r>
              <a:rPr lang="en-US" sz="1600" b="1" dirty="0" err="1"/>
              <a:t>WrOpenUp’s</a:t>
            </a:r>
            <a:r>
              <a:rPr lang="en-US" sz="1600" b="1" dirty="0"/>
              <a:t> mission:</a:t>
            </a:r>
          </a:p>
          <a:p>
            <a:endParaRPr lang="en-US" sz="1600" dirty="0"/>
          </a:p>
          <a:p>
            <a:r>
              <a:rPr lang="en-US" sz="1600" dirty="0"/>
              <a:t>educate young people about diversity; create future ambassadors and socially engaged leaders who respect, use and promote diversity in their communities</a:t>
            </a:r>
          </a:p>
          <a:p>
            <a:endParaRPr lang="en-US" sz="1600" dirty="0"/>
          </a:p>
          <a:p>
            <a:r>
              <a:rPr lang="en-US" sz="1600" dirty="0"/>
              <a:t>provide young people “competencies of the future”, e.g. related to cooperation in virtual and cross-cultural teams</a:t>
            </a:r>
            <a:endParaRPr lang="nb-NO" sz="1600" dirty="0"/>
          </a:p>
        </p:txBody>
      </p:sp>
      <p:sp>
        <p:nvSpPr>
          <p:cNvPr id="6" name="Tittel 1"/>
          <p:cNvSpPr>
            <a:spLocks noGrp="1"/>
          </p:cNvSpPr>
          <p:nvPr>
            <p:ph type="title"/>
          </p:nvPr>
        </p:nvSpPr>
        <p:spPr>
          <a:xfrm>
            <a:off x="4793740" y="331688"/>
            <a:ext cx="4211960" cy="1143000"/>
          </a:xfrm>
        </p:spPr>
        <p:txBody>
          <a:bodyPr>
            <a:normAutofit fontScale="90000"/>
          </a:bodyPr>
          <a:lstStyle/>
          <a:p>
            <a:r>
              <a:rPr lang="nb-NO" dirty="0" err="1" smtClean="0"/>
              <a:t>Poland</a:t>
            </a:r>
            <a:r>
              <a:rPr lang="nb-NO" dirty="0" smtClean="0"/>
              <a:t> – </a:t>
            </a:r>
            <a:r>
              <a:rPr lang="nb-NO" dirty="0" err="1" smtClean="0"/>
              <a:t>WrOpenUp-project</a:t>
            </a:r>
            <a:endParaRPr lang="nb-NO" dirty="0"/>
          </a:p>
        </p:txBody>
      </p:sp>
    </p:spTree>
    <p:extLst>
      <p:ext uri="{BB962C8B-B14F-4D97-AF65-F5344CB8AC3E}">
        <p14:creationId xmlns:p14="http://schemas.microsoft.com/office/powerpoint/2010/main" val="55894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Skjermutklipp"/>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75" y="511325"/>
            <a:ext cx="4223339" cy="2382876"/>
          </a:xfrm>
          <a:prstGeom prst="rect">
            <a:avLst/>
          </a:prstGeom>
        </p:spPr>
      </p:pic>
      <p:pic>
        <p:nvPicPr>
          <p:cNvPr id="4" name="Bilde 3"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821" y="1006679"/>
            <a:ext cx="3595299" cy="5092118"/>
          </a:xfrm>
          <a:prstGeom prst="rect">
            <a:avLst/>
          </a:prstGeom>
        </p:spPr>
      </p:pic>
      <p:sp>
        <p:nvSpPr>
          <p:cNvPr id="8" name="Rektangel 7"/>
          <p:cNvSpPr/>
          <p:nvPr/>
        </p:nvSpPr>
        <p:spPr>
          <a:xfrm>
            <a:off x="354175" y="3685285"/>
            <a:ext cx="4159102" cy="1323439"/>
          </a:xfrm>
          <a:prstGeom prst="rect">
            <a:avLst/>
          </a:prstGeom>
        </p:spPr>
        <p:txBody>
          <a:bodyPr wrap="square">
            <a:spAutoFit/>
          </a:bodyPr>
          <a:lstStyle/>
          <a:p>
            <a:r>
              <a:rPr lang="en-US" sz="1600" b="1" dirty="0" err="1"/>
              <a:t>WrOpenUp</a:t>
            </a:r>
            <a:r>
              <a:rPr lang="en-US" sz="1600" b="1" dirty="0"/>
              <a:t> &amp; DI/Trialogue</a:t>
            </a:r>
          </a:p>
          <a:p>
            <a:endParaRPr lang="en-US" sz="1600" dirty="0"/>
          </a:p>
          <a:p>
            <a:r>
              <a:rPr lang="en-US" sz="1600" dirty="0"/>
              <a:t>project train 300 teachers in using the tool, create lesson plans and follow-up tools they will be able to use with students</a:t>
            </a:r>
            <a:endParaRPr lang="nb-NO" sz="1600" dirty="0"/>
          </a:p>
        </p:txBody>
      </p:sp>
    </p:spTree>
    <p:extLst>
      <p:ext uri="{BB962C8B-B14F-4D97-AF65-F5344CB8AC3E}">
        <p14:creationId xmlns:p14="http://schemas.microsoft.com/office/powerpoint/2010/main" val="263654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ssholder for lysbildenumm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9F36018-CD8E-4FD5-B2B0-B07A92C6CBDD}" type="slidenum">
              <a:rPr lang="nb-NO" altLang="nb-NO" sz="1400" smtClean="0"/>
              <a:pPr>
                <a:spcBef>
                  <a:spcPct val="0"/>
                </a:spcBef>
                <a:buFontTx/>
                <a:buNone/>
              </a:pPr>
              <a:t>39</a:t>
            </a:fld>
            <a:endParaRPr lang="nb-NO" altLang="nb-NO" sz="1400" smtClean="0"/>
          </a:p>
        </p:txBody>
      </p:sp>
      <p:sp>
        <p:nvSpPr>
          <p:cNvPr id="25603" name="TekstSylinder 2"/>
          <p:cNvSpPr txBox="1">
            <a:spLocks noChangeArrowheads="1"/>
          </p:cNvSpPr>
          <p:nvPr/>
        </p:nvSpPr>
        <p:spPr bwMode="auto">
          <a:xfrm>
            <a:off x="323850" y="260350"/>
            <a:ext cx="8640763"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b-NO" altLang="nb-NO" sz="2000" i="1">
                <a:latin typeface="Tahoma" panose="020B0604030504040204" pitchFamily="34" charset="0"/>
              </a:rPr>
              <a:t>Right at the beginning of the workshop the "DI" helped the teachers to overcome personal restraints and suspicions. The «DI»created a different sense of belonging among the participants, dividing them into colors rather than into nationalities. Thus the issue of being Israeli, Palestinian or Jordanian took a seat back and left enough room for the teachers to integrate into new groups,</a:t>
            </a:r>
            <a:r>
              <a:rPr lang="nb-NO" altLang="nb-NO" sz="2000">
                <a:latin typeface="Tahoma" panose="020B0604030504040204" pitchFamily="34" charset="0"/>
              </a:rPr>
              <a:t> </a:t>
            </a:r>
            <a:r>
              <a:rPr lang="nb-NO" altLang="nb-NO" sz="2000" i="1">
                <a:latin typeface="Tahoma" panose="020B0604030504040204" pitchFamily="34" charset="0"/>
              </a:rPr>
              <a:t>independently on their national identity. </a:t>
            </a:r>
          </a:p>
          <a:p>
            <a:pPr>
              <a:spcBef>
                <a:spcPct val="0"/>
              </a:spcBef>
              <a:buFontTx/>
              <a:buNone/>
            </a:pPr>
            <a:endParaRPr lang="nb-NO" altLang="nb-NO" sz="2000" i="1">
              <a:latin typeface="Tahoma" panose="020B0604030504040204" pitchFamily="34" charset="0"/>
            </a:endParaRPr>
          </a:p>
          <a:p>
            <a:pPr>
              <a:spcBef>
                <a:spcPct val="0"/>
              </a:spcBef>
              <a:buFontTx/>
              <a:buNone/>
            </a:pPr>
            <a:r>
              <a:rPr lang="nb-NO" altLang="nb-NO" sz="2000" i="1">
                <a:latin typeface="Tahoma" panose="020B0604030504040204" pitchFamily="34" charset="0"/>
              </a:rPr>
              <a:t>What Mr. Bjørn Ekelund called the creation of a "third culture" highly contributed to the positive atmosphere of the workshop and the big "elephant" inside the room - the Israeli-Arab conflict - became almost invisible. </a:t>
            </a:r>
            <a:r>
              <a:rPr lang="nb-NO" altLang="nb-NO" sz="2000">
                <a:latin typeface="Tahoma" panose="020B0604030504040204" pitchFamily="34" charset="0"/>
              </a:rPr>
              <a:t/>
            </a:r>
            <a:br>
              <a:rPr lang="nb-NO" altLang="nb-NO" sz="2000">
                <a:latin typeface="Tahoma" panose="020B0604030504040204" pitchFamily="34" charset="0"/>
              </a:rPr>
            </a:br>
            <a:r>
              <a:rPr lang="nb-NO" altLang="nb-NO" sz="2000">
                <a:latin typeface="Tahoma" panose="020B0604030504040204" pitchFamily="34" charset="0"/>
              </a:rPr>
              <a:t/>
            </a:r>
            <a:br>
              <a:rPr lang="nb-NO" altLang="nb-NO" sz="2000">
                <a:latin typeface="Tahoma" panose="020B0604030504040204" pitchFamily="34" charset="0"/>
              </a:rPr>
            </a:br>
            <a:r>
              <a:rPr lang="nb-NO" altLang="nb-NO" sz="2000" i="1">
                <a:latin typeface="Tahoma" panose="020B0604030504040204" pitchFamily="34" charset="0"/>
              </a:rPr>
              <a:t>This was the 6th teachers' workshop I have lead since 2007, and I can say it was the most successful one. I have no doubt that the DI made an important contribution to its success by helping the teachers to think "out of the box"</a:t>
            </a:r>
            <a:r>
              <a:rPr lang="nb-NO" altLang="nb-NO" sz="2000">
                <a:latin typeface="Tahoma" panose="020B0604030504040204" pitchFamily="34" charset="0"/>
              </a:rPr>
              <a:t> </a:t>
            </a:r>
            <a:r>
              <a:rPr lang="nb-NO" altLang="nb-NO" sz="2000" i="1">
                <a:latin typeface="Tahoma" panose="020B0604030504040204" pitchFamily="34" charset="0"/>
              </a:rPr>
              <a:t>and to focus on the workshop's important issues rather than on the Middle East Conflict.»</a:t>
            </a:r>
            <a:r>
              <a:rPr lang="nb-NO" altLang="nb-NO" sz="2000">
                <a:latin typeface="Tahoma" panose="020B0604030504040204" pitchFamily="34" charset="0"/>
              </a:rPr>
              <a:t> </a:t>
            </a:r>
            <a:r>
              <a:rPr lang="nb-NO" altLang="nb-NO" sz="2400">
                <a:latin typeface="Tahoma" panose="020B0604030504040204" pitchFamily="34" charset="0"/>
              </a:rPr>
              <a:t/>
            </a:r>
            <a:br>
              <a:rPr lang="nb-NO" altLang="nb-NO" sz="2400">
                <a:latin typeface="Tahoma" panose="020B0604030504040204" pitchFamily="34" charset="0"/>
              </a:rPr>
            </a:br>
            <a:endParaRPr lang="nb-NO" altLang="nb-NO" sz="2400">
              <a:latin typeface="Tahoma" panose="020B0604030504040204" pitchFamily="34" charset="0"/>
            </a:endParaRPr>
          </a:p>
          <a:p>
            <a:pPr>
              <a:spcBef>
                <a:spcPct val="0"/>
              </a:spcBef>
              <a:buFontTx/>
              <a:buNone/>
            </a:pPr>
            <a:r>
              <a:rPr lang="nb-NO" altLang="nb-NO" sz="2000" i="1">
                <a:latin typeface="Tahoma" panose="020B0604030504040204" pitchFamily="34" charset="0"/>
              </a:rPr>
              <a:t>Annika Khano</a:t>
            </a:r>
            <a:br>
              <a:rPr lang="nb-NO" altLang="nb-NO" sz="2000" i="1">
                <a:latin typeface="Tahoma" panose="020B0604030504040204" pitchFamily="34" charset="0"/>
              </a:rPr>
            </a:br>
            <a:r>
              <a:rPr lang="nb-NO" altLang="nb-NO" sz="2000" i="1">
                <a:latin typeface="Tahoma" panose="020B0604030504040204" pitchFamily="34" charset="0"/>
              </a:rPr>
              <a:t>Konrad-Adenauer-Stiftung e.V</a:t>
            </a:r>
          </a:p>
        </p:txBody>
      </p:sp>
      <p:pic>
        <p:nvPicPr>
          <p:cNvPr id="25604" name="Picture 5" descr="Human-Factors-logotype-norsk-h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975" y="5861050"/>
            <a:ext cx="8064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0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251520" y="44624"/>
            <a:ext cx="8712968" cy="1152128"/>
          </a:xfrm>
        </p:spPr>
        <p:txBody>
          <a:bodyPr>
            <a:normAutofit fontScale="90000"/>
          </a:bodyPr>
          <a:lstStyle/>
          <a:p>
            <a:pPr algn="l"/>
            <a:r>
              <a:rPr lang="en-US" sz="3300" dirty="0" smtClean="0">
                <a:solidFill>
                  <a:schemeClr val="tx1">
                    <a:lumMod val="85000"/>
                    <a:lumOff val="15000"/>
                  </a:schemeClr>
                </a:solidFill>
              </a:rPr>
              <a:t/>
            </a:r>
            <a:br>
              <a:rPr lang="en-US" sz="3300" dirty="0" smtClean="0">
                <a:solidFill>
                  <a:schemeClr val="tx1">
                    <a:lumMod val="85000"/>
                    <a:lumOff val="15000"/>
                  </a:schemeClr>
                </a:solidFill>
              </a:rPr>
            </a:br>
            <a:r>
              <a:rPr lang="en-US" sz="3300" b="1" dirty="0" smtClean="0">
                <a:solidFill>
                  <a:schemeClr val="tx1">
                    <a:lumMod val="85000"/>
                    <a:lumOff val="15000"/>
                  </a:schemeClr>
                </a:solidFill>
              </a:rPr>
              <a:t>Behind</a:t>
            </a:r>
            <a:r>
              <a:rPr lang="en-US" sz="3300" dirty="0" smtClean="0">
                <a:solidFill>
                  <a:srgbClr val="565656"/>
                </a:solidFill>
              </a:rPr>
              <a:t> </a:t>
            </a:r>
            <a:r>
              <a:rPr lang="en-US" sz="3300" b="1" dirty="0" smtClean="0">
                <a:solidFill>
                  <a:srgbClr val="DB313E"/>
                </a:solidFill>
              </a:rPr>
              <a:t>Diversity </a:t>
            </a:r>
            <a:r>
              <a:rPr lang="en-US" sz="3300" b="1" dirty="0" smtClean="0">
                <a:solidFill>
                  <a:srgbClr val="4981CD"/>
                </a:solidFill>
              </a:rPr>
              <a:t>Ice</a:t>
            </a:r>
            <a:r>
              <a:rPr lang="en-US" sz="3300" b="1" dirty="0" smtClean="0">
                <a:solidFill>
                  <a:srgbClr val="4CBD34"/>
                </a:solidFill>
              </a:rPr>
              <a:t>breaker</a:t>
            </a:r>
            <a:r>
              <a:rPr lang="en-US" sz="3600" dirty="0" smtClean="0">
                <a:solidFill>
                  <a:srgbClr val="00B0F0"/>
                </a:solidFill>
              </a:rPr>
              <a:t/>
            </a:r>
            <a:br>
              <a:rPr lang="en-US" sz="3600" dirty="0" smtClean="0">
                <a:solidFill>
                  <a:srgbClr val="00B0F0"/>
                </a:solidFill>
              </a:rPr>
            </a:br>
            <a:r>
              <a:rPr lang="en-US" sz="4000" dirty="0" smtClean="0">
                <a:solidFill>
                  <a:schemeClr val="tx1">
                    <a:lumMod val="85000"/>
                    <a:lumOff val="15000"/>
                  </a:schemeClr>
                </a:solidFill>
              </a:rPr>
              <a:t> </a:t>
            </a:r>
            <a:endParaRPr lang="pl-PL" sz="3600" dirty="0">
              <a:solidFill>
                <a:schemeClr val="tx1">
                  <a:lumMod val="85000"/>
                  <a:lumOff val="15000"/>
                </a:schemeClr>
              </a:solidFill>
            </a:endParaRPr>
          </a:p>
        </p:txBody>
      </p:sp>
      <p:cxnSp>
        <p:nvCxnSpPr>
          <p:cNvPr id="14" name="Łącznik prosty 6"/>
          <p:cNvCxnSpPr/>
          <p:nvPr/>
        </p:nvCxnSpPr>
        <p:spPr>
          <a:xfrm>
            <a:off x="0" y="1268760"/>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pic>
        <p:nvPicPr>
          <p:cNvPr id="15" name="Picture 7" descr="C:\Users\Bjorn\AppData\Local\Microsoft\Windows\Temporary Internet Files\Content.Outlook\OLD59A3Q\Human-Factors-logotype-hog.jpg"/>
          <p:cNvPicPr>
            <a:picLocks noChangeAspect="1" noChangeArrowheads="1"/>
          </p:cNvPicPr>
          <p:nvPr/>
        </p:nvPicPr>
        <p:blipFill>
          <a:blip r:embed="rId3" cstate="print"/>
          <a:srcRect/>
          <a:stretch>
            <a:fillRect/>
          </a:stretch>
        </p:blipFill>
        <p:spPr bwMode="auto">
          <a:xfrm>
            <a:off x="7510836" y="5373216"/>
            <a:ext cx="1453652" cy="1453652"/>
          </a:xfrm>
          <a:prstGeom prst="rect">
            <a:avLst/>
          </a:prstGeom>
          <a:noFill/>
          <a:ln w="9525">
            <a:noFill/>
            <a:miter lim="800000"/>
            <a:headEnd/>
            <a:tailEnd/>
          </a:ln>
        </p:spPr>
      </p:pic>
      <p:sp>
        <p:nvSpPr>
          <p:cNvPr id="11" name="Podtytuł 7"/>
          <p:cNvSpPr>
            <a:spLocks noGrp="1"/>
          </p:cNvSpPr>
          <p:nvPr>
            <p:ph type="subTitle" idx="1"/>
          </p:nvPr>
        </p:nvSpPr>
        <p:spPr>
          <a:xfrm>
            <a:off x="251520" y="1656201"/>
            <a:ext cx="8496944" cy="4536504"/>
          </a:xfrm>
        </p:spPr>
        <p:txBody>
          <a:bodyPr>
            <a:normAutofit lnSpcReduction="10000"/>
          </a:bodyPr>
          <a:lstStyle/>
          <a:p>
            <a:pPr algn="l"/>
            <a:r>
              <a:rPr lang="en-US" sz="2400" dirty="0" smtClean="0">
                <a:solidFill>
                  <a:schemeClr val="tx1">
                    <a:lumMod val="85000"/>
                    <a:lumOff val="15000"/>
                  </a:schemeClr>
                </a:solidFill>
              </a:rPr>
              <a:t>The development of </a:t>
            </a:r>
            <a:r>
              <a:rPr lang="en-US" sz="2400" b="1" dirty="0" smtClean="0">
                <a:solidFill>
                  <a:srgbClr val="C00000"/>
                </a:solidFill>
              </a:rPr>
              <a:t>Diversity </a:t>
            </a:r>
            <a:r>
              <a:rPr lang="en-US" sz="2400" b="1" dirty="0" smtClean="0">
                <a:solidFill>
                  <a:srgbClr val="0070C0"/>
                </a:solidFill>
              </a:rPr>
              <a:t>Ice</a:t>
            </a:r>
            <a:r>
              <a:rPr lang="en-US" sz="2400" b="1" dirty="0" smtClean="0">
                <a:solidFill>
                  <a:srgbClr val="00B050"/>
                </a:solidFill>
              </a:rPr>
              <a:t>breaker</a:t>
            </a:r>
            <a:r>
              <a:rPr lang="en-US" sz="2400" dirty="0" smtClean="0">
                <a:solidFill>
                  <a:srgbClr val="00B050"/>
                </a:solidFill>
              </a:rPr>
              <a:t> </a:t>
            </a:r>
            <a:r>
              <a:rPr lang="en-US" sz="2400" dirty="0" smtClean="0">
                <a:solidFill>
                  <a:schemeClr val="tx1">
                    <a:lumMod val="85000"/>
                    <a:lumOff val="15000"/>
                  </a:schemeClr>
                </a:solidFill>
              </a:rPr>
              <a:t>was initiated in 1995 by</a:t>
            </a:r>
          </a:p>
          <a:p>
            <a:pPr algn="l"/>
            <a:r>
              <a:rPr lang="en-US" sz="2400" b="1" dirty="0" smtClean="0">
                <a:solidFill>
                  <a:schemeClr val="tx1">
                    <a:lumMod val="85000"/>
                    <a:lumOff val="15000"/>
                  </a:schemeClr>
                </a:solidFill>
              </a:rPr>
              <a:t>Bjørn Z. Ekelund, Psychologist, MBA, CEO  of Human Factors AS Norway. </a:t>
            </a:r>
          </a:p>
          <a:p>
            <a:pPr algn="l"/>
            <a:r>
              <a:rPr lang="en-US" sz="2400" dirty="0" smtClean="0">
                <a:solidFill>
                  <a:schemeClr val="tx1">
                    <a:lumMod val="85000"/>
                    <a:lumOff val="15000"/>
                  </a:schemeClr>
                </a:solidFill>
              </a:rPr>
              <a:t>An International </a:t>
            </a:r>
            <a:r>
              <a:rPr lang="en-US" sz="2400" dirty="0">
                <a:solidFill>
                  <a:schemeClr val="tx1">
                    <a:lumMod val="85000"/>
                    <a:lumOff val="15000"/>
                  </a:schemeClr>
                </a:solidFill>
              </a:rPr>
              <a:t>M</a:t>
            </a:r>
            <a:r>
              <a:rPr lang="en-US" sz="2400" dirty="0" smtClean="0">
                <a:solidFill>
                  <a:schemeClr val="tx1">
                    <a:lumMod val="85000"/>
                    <a:lumOff val="15000"/>
                  </a:schemeClr>
                </a:solidFill>
              </a:rPr>
              <a:t>anagement </a:t>
            </a:r>
            <a:r>
              <a:rPr lang="en-US" sz="2400" dirty="0">
                <a:solidFill>
                  <a:schemeClr val="tx1">
                    <a:lumMod val="85000"/>
                    <a:lumOff val="15000"/>
                  </a:schemeClr>
                </a:solidFill>
              </a:rPr>
              <a:t>C</a:t>
            </a:r>
            <a:r>
              <a:rPr lang="en-US" sz="2400" dirty="0" smtClean="0">
                <a:solidFill>
                  <a:schemeClr val="tx1">
                    <a:lumMod val="85000"/>
                    <a:lumOff val="15000"/>
                  </a:schemeClr>
                </a:solidFill>
              </a:rPr>
              <a:t>onsultant company </a:t>
            </a:r>
            <a:r>
              <a:rPr lang="en-US" sz="2400" b="1" dirty="0" smtClean="0">
                <a:solidFill>
                  <a:schemeClr val="tx1">
                    <a:lumMod val="85000"/>
                    <a:lumOff val="15000"/>
                  </a:schemeClr>
                </a:solidFill>
              </a:rPr>
              <a:t>Human </a:t>
            </a:r>
            <a:r>
              <a:rPr lang="en-US" sz="2400" b="1" dirty="0">
                <a:solidFill>
                  <a:schemeClr val="tx1">
                    <a:lumMod val="85000"/>
                    <a:lumOff val="15000"/>
                  </a:schemeClr>
                </a:solidFill>
              </a:rPr>
              <a:t>F</a:t>
            </a:r>
            <a:r>
              <a:rPr lang="en-US" sz="2400" b="1" dirty="0" smtClean="0">
                <a:solidFill>
                  <a:schemeClr val="tx1">
                    <a:lumMod val="85000"/>
                    <a:lumOff val="15000"/>
                  </a:schemeClr>
                </a:solidFill>
              </a:rPr>
              <a:t>actors AS </a:t>
            </a:r>
            <a:r>
              <a:rPr lang="en-US" sz="2400" dirty="0" smtClean="0">
                <a:solidFill>
                  <a:schemeClr val="tx1">
                    <a:lumMod val="85000"/>
                    <a:lumOff val="15000"/>
                  </a:schemeClr>
                </a:solidFill>
              </a:rPr>
              <a:t>was established in 1993 , specializing in teams, leadership, cultural diversity, communication,  project leadership, and measurement instruments. </a:t>
            </a:r>
          </a:p>
          <a:p>
            <a:pPr algn="l"/>
            <a:r>
              <a:rPr lang="en-US" sz="2400" dirty="0" smtClean="0">
                <a:solidFill>
                  <a:srgbClr val="FF0000"/>
                </a:solidFill>
              </a:rPr>
              <a:t>RED</a:t>
            </a:r>
            <a:r>
              <a:rPr lang="en-US" sz="2400" dirty="0" smtClean="0">
                <a:solidFill>
                  <a:schemeClr val="tx1">
                    <a:lumMod val="85000"/>
                    <a:lumOff val="15000"/>
                  </a:schemeClr>
                </a:solidFill>
              </a:rPr>
              <a:t> </a:t>
            </a:r>
            <a:r>
              <a:rPr lang="en-US" sz="2400" dirty="0">
                <a:solidFill>
                  <a:schemeClr val="tx1">
                    <a:lumMod val="85000"/>
                    <a:lumOff val="15000"/>
                  </a:schemeClr>
                </a:solidFill>
              </a:rPr>
              <a:t>,</a:t>
            </a:r>
            <a:r>
              <a:rPr lang="en-US" sz="2400" dirty="0">
                <a:solidFill>
                  <a:srgbClr val="0070C0"/>
                </a:solidFill>
              </a:rPr>
              <a:t> BLUE </a:t>
            </a:r>
            <a:r>
              <a:rPr lang="en-US" sz="2400" dirty="0">
                <a:solidFill>
                  <a:schemeClr val="tx1">
                    <a:lumMod val="85000"/>
                    <a:lumOff val="15000"/>
                  </a:schemeClr>
                </a:solidFill>
              </a:rPr>
              <a:t>and </a:t>
            </a:r>
            <a:r>
              <a:rPr lang="en-US" sz="2400" dirty="0">
                <a:solidFill>
                  <a:srgbClr val="00B050"/>
                </a:solidFill>
              </a:rPr>
              <a:t>GREEN</a:t>
            </a:r>
            <a:r>
              <a:rPr lang="en-US" sz="2400" dirty="0">
                <a:solidFill>
                  <a:schemeClr val="tx1">
                    <a:lumMod val="85000"/>
                    <a:lumOff val="15000"/>
                  </a:schemeClr>
                </a:solidFill>
              </a:rPr>
              <a:t> established as categories for communication.</a:t>
            </a:r>
          </a:p>
          <a:p>
            <a:pPr algn="l"/>
            <a:r>
              <a:rPr lang="en-US" sz="2400" dirty="0">
                <a:solidFill>
                  <a:schemeClr val="tx1">
                    <a:lumMod val="85000"/>
                    <a:lumOff val="15000"/>
                  </a:schemeClr>
                </a:solidFill>
              </a:rPr>
              <a:t>Today the </a:t>
            </a:r>
            <a:r>
              <a:rPr lang="en-US" sz="2400" dirty="0" smtClean="0">
                <a:solidFill>
                  <a:schemeClr val="tx1">
                    <a:lumMod val="85000"/>
                    <a:lumOff val="15000"/>
                  </a:schemeClr>
                </a:solidFill>
              </a:rPr>
              <a:t>questionnaire </a:t>
            </a:r>
            <a:r>
              <a:rPr lang="en-US" sz="2400" dirty="0">
                <a:solidFill>
                  <a:schemeClr val="tx1">
                    <a:lumMod val="85000"/>
                    <a:lumOff val="15000"/>
                  </a:schemeClr>
                </a:solidFill>
              </a:rPr>
              <a:t>is available in 19 </a:t>
            </a:r>
            <a:r>
              <a:rPr lang="en-US" sz="2400" dirty="0" smtClean="0">
                <a:solidFill>
                  <a:schemeClr val="tx1">
                    <a:lumMod val="85000"/>
                    <a:lumOff val="15000"/>
                  </a:schemeClr>
                </a:solidFill>
              </a:rPr>
              <a:t>languages + working translations</a:t>
            </a:r>
          </a:p>
          <a:p>
            <a:pPr lvl="1" algn="l"/>
            <a:r>
              <a:rPr lang="en-US" sz="2400" dirty="0" smtClean="0">
                <a:solidFill>
                  <a:srgbClr val="565656"/>
                </a:solidFill>
              </a:rPr>
              <a:t> </a:t>
            </a:r>
            <a:endParaRPr lang="en-US" sz="2400" dirty="0" smtClean="0">
              <a:solidFill>
                <a:schemeClr val="tx1">
                  <a:lumMod val="85000"/>
                  <a:lumOff val="15000"/>
                </a:schemeClr>
              </a:solidFill>
            </a:endParaRPr>
          </a:p>
          <a:p>
            <a:pPr lvl="1" algn="l"/>
            <a:endParaRPr lang="en-US" sz="2400" dirty="0" smtClean="0">
              <a:solidFill>
                <a:schemeClr val="tx1">
                  <a:lumMod val="85000"/>
                  <a:lumOff val="15000"/>
                </a:schemeClr>
              </a:solidFill>
            </a:endParaRPr>
          </a:p>
          <a:p>
            <a:pPr lvl="1" algn="l"/>
            <a:endParaRPr lang="en-US" sz="2000" dirty="0" smtClean="0">
              <a:solidFill>
                <a:schemeClr val="tx1">
                  <a:lumMod val="85000"/>
                  <a:lumOff val="15000"/>
                </a:schemeClr>
              </a:solidFill>
            </a:endParaRPr>
          </a:p>
        </p:txBody>
      </p:sp>
      <p:pic>
        <p:nvPicPr>
          <p:cNvPr id="7" name="Picture 8" descr="\\Hf-dc1\felles\Tester\10 DI Diversity Icebreaker\Logo\Fra CDDU 25 Aug 2010\Små men tåkete\DI logo 238  x 108 with sub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68686"/>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ihåndsform 5"/>
          <p:cNvSpPr/>
          <p:nvPr/>
        </p:nvSpPr>
        <p:spPr>
          <a:xfrm>
            <a:off x="1806575" y="2049463"/>
            <a:ext cx="7072313" cy="3194050"/>
          </a:xfrm>
          <a:custGeom>
            <a:avLst/>
            <a:gdLst>
              <a:gd name="connsiteX0" fmla="*/ 0 w 7072829"/>
              <a:gd name="connsiteY0" fmla="*/ 3194892 h 3194892"/>
              <a:gd name="connsiteX1" fmla="*/ 143220 w 7072829"/>
              <a:gd name="connsiteY1" fmla="*/ 3183875 h 3194892"/>
              <a:gd name="connsiteX2" fmla="*/ 176270 w 7072829"/>
              <a:gd name="connsiteY2" fmla="*/ 3172858 h 3194892"/>
              <a:gd name="connsiteX3" fmla="*/ 330506 w 7072829"/>
              <a:gd name="connsiteY3" fmla="*/ 3128791 h 3194892"/>
              <a:gd name="connsiteX4" fmla="*/ 374574 w 7072829"/>
              <a:gd name="connsiteY4" fmla="*/ 3106757 h 3194892"/>
              <a:gd name="connsiteX5" fmla="*/ 440675 w 7072829"/>
              <a:gd name="connsiteY5" fmla="*/ 3084723 h 3194892"/>
              <a:gd name="connsiteX6" fmla="*/ 473726 w 7072829"/>
              <a:gd name="connsiteY6" fmla="*/ 3073706 h 3194892"/>
              <a:gd name="connsiteX7" fmla="*/ 539827 w 7072829"/>
              <a:gd name="connsiteY7" fmla="*/ 3040656 h 3194892"/>
              <a:gd name="connsiteX8" fmla="*/ 583894 w 7072829"/>
              <a:gd name="connsiteY8" fmla="*/ 3007605 h 3194892"/>
              <a:gd name="connsiteX9" fmla="*/ 616945 w 7072829"/>
              <a:gd name="connsiteY9" fmla="*/ 2985571 h 3194892"/>
              <a:gd name="connsiteX10" fmla="*/ 649995 w 7072829"/>
              <a:gd name="connsiteY10" fmla="*/ 2952521 h 3194892"/>
              <a:gd name="connsiteX11" fmla="*/ 683046 w 7072829"/>
              <a:gd name="connsiteY11" fmla="*/ 2930487 h 3194892"/>
              <a:gd name="connsiteX12" fmla="*/ 716097 w 7072829"/>
              <a:gd name="connsiteY12" fmla="*/ 2897436 h 3194892"/>
              <a:gd name="connsiteX13" fmla="*/ 815248 w 7072829"/>
              <a:gd name="connsiteY13" fmla="*/ 2842352 h 3194892"/>
              <a:gd name="connsiteX14" fmla="*/ 881350 w 7072829"/>
              <a:gd name="connsiteY14" fmla="*/ 2787268 h 3194892"/>
              <a:gd name="connsiteX15" fmla="*/ 947451 w 7072829"/>
              <a:gd name="connsiteY15" fmla="*/ 2732183 h 3194892"/>
              <a:gd name="connsiteX16" fmla="*/ 980501 w 7072829"/>
              <a:gd name="connsiteY16" fmla="*/ 2688116 h 3194892"/>
              <a:gd name="connsiteX17" fmla="*/ 1013552 w 7072829"/>
              <a:gd name="connsiteY17" fmla="*/ 2666082 h 3194892"/>
              <a:gd name="connsiteX18" fmla="*/ 1057620 w 7072829"/>
              <a:gd name="connsiteY18" fmla="*/ 2599981 h 3194892"/>
              <a:gd name="connsiteX19" fmla="*/ 1090670 w 7072829"/>
              <a:gd name="connsiteY19" fmla="*/ 2555914 h 3194892"/>
              <a:gd name="connsiteX20" fmla="*/ 1123721 w 7072829"/>
              <a:gd name="connsiteY20" fmla="*/ 2522863 h 3194892"/>
              <a:gd name="connsiteX21" fmla="*/ 1167788 w 7072829"/>
              <a:gd name="connsiteY21" fmla="*/ 2456762 h 3194892"/>
              <a:gd name="connsiteX22" fmla="*/ 1200839 w 7072829"/>
              <a:gd name="connsiteY22" fmla="*/ 2423711 h 3194892"/>
              <a:gd name="connsiteX23" fmla="*/ 1222873 w 7072829"/>
              <a:gd name="connsiteY23" fmla="*/ 2390661 h 3194892"/>
              <a:gd name="connsiteX24" fmla="*/ 1266940 w 7072829"/>
              <a:gd name="connsiteY24" fmla="*/ 2346593 h 3194892"/>
              <a:gd name="connsiteX25" fmla="*/ 1355075 w 7072829"/>
              <a:gd name="connsiteY25" fmla="*/ 2214391 h 3194892"/>
              <a:gd name="connsiteX26" fmla="*/ 1388126 w 7072829"/>
              <a:gd name="connsiteY26" fmla="*/ 2181340 h 3194892"/>
              <a:gd name="connsiteX27" fmla="*/ 1454227 w 7072829"/>
              <a:gd name="connsiteY27" fmla="*/ 2082188 h 3194892"/>
              <a:gd name="connsiteX28" fmla="*/ 1487277 w 7072829"/>
              <a:gd name="connsiteY28" fmla="*/ 2038121 h 3194892"/>
              <a:gd name="connsiteX29" fmla="*/ 1531345 w 7072829"/>
              <a:gd name="connsiteY29" fmla="*/ 1972020 h 3194892"/>
              <a:gd name="connsiteX30" fmla="*/ 1575412 w 7072829"/>
              <a:gd name="connsiteY30" fmla="*/ 1905918 h 3194892"/>
              <a:gd name="connsiteX31" fmla="*/ 1619480 w 7072829"/>
              <a:gd name="connsiteY31" fmla="*/ 1839817 h 3194892"/>
              <a:gd name="connsiteX32" fmla="*/ 1641514 w 7072829"/>
              <a:gd name="connsiteY32" fmla="*/ 1806767 h 3194892"/>
              <a:gd name="connsiteX33" fmla="*/ 1696598 w 7072829"/>
              <a:gd name="connsiteY33" fmla="*/ 1740665 h 3194892"/>
              <a:gd name="connsiteX34" fmla="*/ 1729648 w 7072829"/>
              <a:gd name="connsiteY34" fmla="*/ 1707615 h 3194892"/>
              <a:gd name="connsiteX35" fmla="*/ 1762699 w 7072829"/>
              <a:gd name="connsiteY35" fmla="*/ 1663547 h 3194892"/>
              <a:gd name="connsiteX36" fmla="*/ 1806767 w 7072829"/>
              <a:gd name="connsiteY36" fmla="*/ 1597446 h 3194892"/>
              <a:gd name="connsiteX37" fmla="*/ 1839817 w 7072829"/>
              <a:gd name="connsiteY37" fmla="*/ 1564396 h 3194892"/>
              <a:gd name="connsiteX38" fmla="*/ 1894901 w 7072829"/>
              <a:gd name="connsiteY38" fmla="*/ 1476261 h 3194892"/>
              <a:gd name="connsiteX39" fmla="*/ 1938969 w 7072829"/>
              <a:gd name="connsiteY39" fmla="*/ 1410159 h 3194892"/>
              <a:gd name="connsiteX40" fmla="*/ 1961003 w 7072829"/>
              <a:gd name="connsiteY40" fmla="*/ 1377109 h 3194892"/>
              <a:gd name="connsiteX41" fmla="*/ 1983036 w 7072829"/>
              <a:gd name="connsiteY41" fmla="*/ 1344058 h 3194892"/>
              <a:gd name="connsiteX42" fmla="*/ 2016087 w 7072829"/>
              <a:gd name="connsiteY42" fmla="*/ 1299991 h 3194892"/>
              <a:gd name="connsiteX43" fmla="*/ 2038121 w 7072829"/>
              <a:gd name="connsiteY43" fmla="*/ 1266940 h 3194892"/>
              <a:gd name="connsiteX44" fmla="*/ 2049138 w 7072829"/>
              <a:gd name="connsiteY44" fmla="*/ 1233890 h 3194892"/>
              <a:gd name="connsiteX45" fmla="*/ 2082188 w 7072829"/>
              <a:gd name="connsiteY45" fmla="*/ 1200839 h 3194892"/>
              <a:gd name="connsiteX46" fmla="*/ 2104222 w 7072829"/>
              <a:gd name="connsiteY46" fmla="*/ 1156771 h 3194892"/>
              <a:gd name="connsiteX47" fmla="*/ 2148289 w 7072829"/>
              <a:gd name="connsiteY47" fmla="*/ 1090670 h 3194892"/>
              <a:gd name="connsiteX48" fmla="*/ 2170323 w 7072829"/>
              <a:gd name="connsiteY48" fmla="*/ 1057620 h 3194892"/>
              <a:gd name="connsiteX49" fmla="*/ 2236424 w 7072829"/>
              <a:gd name="connsiteY49" fmla="*/ 969485 h 3194892"/>
              <a:gd name="connsiteX50" fmla="*/ 2291509 w 7072829"/>
              <a:gd name="connsiteY50" fmla="*/ 914400 h 3194892"/>
              <a:gd name="connsiteX51" fmla="*/ 2313542 w 7072829"/>
              <a:gd name="connsiteY51" fmla="*/ 881350 h 3194892"/>
              <a:gd name="connsiteX52" fmla="*/ 2390661 w 7072829"/>
              <a:gd name="connsiteY52" fmla="*/ 815249 h 3194892"/>
              <a:gd name="connsiteX53" fmla="*/ 2412694 w 7072829"/>
              <a:gd name="connsiteY53" fmla="*/ 782198 h 3194892"/>
              <a:gd name="connsiteX54" fmla="*/ 2478795 w 7072829"/>
              <a:gd name="connsiteY54" fmla="*/ 738130 h 3194892"/>
              <a:gd name="connsiteX55" fmla="*/ 2533880 w 7072829"/>
              <a:gd name="connsiteY55" fmla="*/ 672029 h 3194892"/>
              <a:gd name="connsiteX56" fmla="*/ 2577947 w 7072829"/>
              <a:gd name="connsiteY56" fmla="*/ 649996 h 3194892"/>
              <a:gd name="connsiteX57" fmla="*/ 2610998 w 7072829"/>
              <a:gd name="connsiteY57" fmla="*/ 616945 h 3194892"/>
              <a:gd name="connsiteX58" fmla="*/ 2699133 w 7072829"/>
              <a:gd name="connsiteY58" fmla="*/ 561861 h 3194892"/>
              <a:gd name="connsiteX59" fmla="*/ 2732183 w 7072829"/>
              <a:gd name="connsiteY59" fmla="*/ 528810 h 3194892"/>
              <a:gd name="connsiteX60" fmla="*/ 2776251 w 7072829"/>
              <a:gd name="connsiteY60" fmla="*/ 495759 h 3194892"/>
              <a:gd name="connsiteX61" fmla="*/ 2853369 w 7072829"/>
              <a:gd name="connsiteY61" fmla="*/ 451692 h 3194892"/>
              <a:gd name="connsiteX62" fmla="*/ 2886420 w 7072829"/>
              <a:gd name="connsiteY62" fmla="*/ 440675 h 3194892"/>
              <a:gd name="connsiteX63" fmla="*/ 2974554 w 7072829"/>
              <a:gd name="connsiteY63" fmla="*/ 396608 h 3194892"/>
              <a:gd name="connsiteX64" fmla="*/ 3007605 w 7072829"/>
              <a:gd name="connsiteY64" fmla="*/ 374574 h 3194892"/>
              <a:gd name="connsiteX65" fmla="*/ 3073706 w 7072829"/>
              <a:gd name="connsiteY65" fmla="*/ 352540 h 3194892"/>
              <a:gd name="connsiteX66" fmla="*/ 3172858 w 7072829"/>
              <a:gd name="connsiteY66" fmla="*/ 319490 h 3194892"/>
              <a:gd name="connsiteX67" fmla="*/ 3238959 w 7072829"/>
              <a:gd name="connsiteY67" fmla="*/ 286439 h 3194892"/>
              <a:gd name="connsiteX68" fmla="*/ 3327094 w 7072829"/>
              <a:gd name="connsiteY68" fmla="*/ 264405 h 3194892"/>
              <a:gd name="connsiteX69" fmla="*/ 3470314 w 7072829"/>
              <a:gd name="connsiteY69" fmla="*/ 209321 h 3194892"/>
              <a:gd name="connsiteX70" fmla="*/ 3569465 w 7072829"/>
              <a:gd name="connsiteY70" fmla="*/ 176270 h 3194892"/>
              <a:gd name="connsiteX71" fmla="*/ 3657600 w 7072829"/>
              <a:gd name="connsiteY71" fmla="*/ 154236 h 3194892"/>
              <a:gd name="connsiteX72" fmla="*/ 3756752 w 7072829"/>
              <a:gd name="connsiteY72" fmla="*/ 121186 h 3194892"/>
              <a:gd name="connsiteX73" fmla="*/ 3811836 w 7072829"/>
              <a:gd name="connsiteY73" fmla="*/ 99152 h 3194892"/>
              <a:gd name="connsiteX74" fmla="*/ 3877938 w 7072829"/>
              <a:gd name="connsiteY74" fmla="*/ 88135 h 3194892"/>
              <a:gd name="connsiteX75" fmla="*/ 3933022 w 7072829"/>
              <a:gd name="connsiteY75" fmla="*/ 77118 h 3194892"/>
              <a:gd name="connsiteX76" fmla="*/ 4054207 w 7072829"/>
              <a:gd name="connsiteY76" fmla="*/ 44068 h 3194892"/>
              <a:gd name="connsiteX77" fmla="*/ 4781321 w 7072829"/>
              <a:gd name="connsiteY77" fmla="*/ 33051 h 3194892"/>
              <a:gd name="connsiteX78" fmla="*/ 5739788 w 7072829"/>
              <a:gd name="connsiteY78" fmla="*/ 22034 h 3194892"/>
              <a:gd name="connsiteX79" fmla="*/ 6180463 w 7072829"/>
              <a:gd name="connsiteY79" fmla="*/ 11017 h 3194892"/>
              <a:gd name="connsiteX80" fmla="*/ 6422834 w 7072829"/>
              <a:gd name="connsiteY80" fmla="*/ 0 h 3194892"/>
              <a:gd name="connsiteX81" fmla="*/ 6907576 w 7072829"/>
              <a:gd name="connsiteY81" fmla="*/ 22034 h 3194892"/>
              <a:gd name="connsiteX82" fmla="*/ 6962661 w 7072829"/>
              <a:gd name="connsiteY82" fmla="*/ 33051 h 3194892"/>
              <a:gd name="connsiteX83" fmla="*/ 7072829 w 7072829"/>
              <a:gd name="connsiteY83" fmla="*/ 44068 h 319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072829" h="3194892">
                <a:moveTo>
                  <a:pt x="0" y="3194892"/>
                </a:moveTo>
                <a:cubicBezTo>
                  <a:pt x="47740" y="3191220"/>
                  <a:pt x="95709" y="3189814"/>
                  <a:pt x="143220" y="3183875"/>
                </a:cubicBezTo>
                <a:cubicBezTo>
                  <a:pt x="154743" y="3182435"/>
                  <a:pt x="165067" y="3175914"/>
                  <a:pt x="176270" y="3172858"/>
                </a:cubicBezTo>
                <a:cubicBezTo>
                  <a:pt x="207325" y="3164388"/>
                  <a:pt x="296735" y="3145676"/>
                  <a:pt x="330506" y="3128791"/>
                </a:cubicBezTo>
                <a:cubicBezTo>
                  <a:pt x="345195" y="3121446"/>
                  <a:pt x="359325" y="3112856"/>
                  <a:pt x="374574" y="3106757"/>
                </a:cubicBezTo>
                <a:cubicBezTo>
                  <a:pt x="396138" y="3098131"/>
                  <a:pt x="418641" y="3092068"/>
                  <a:pt x="440675" y="3084723"/>
                </a:cubicBezTo>
                <a:cubicBezTo>
                  <a:pt x="451692" y="3081051"/>
                  <a:pt x="464063" y="3080148"/>
                  <a:pt x="473726" y="3073706"/>
                </a:cubicBezTo>
                <a:cubicBezTo>
                  <a:pt x="516439" y="3045231"/>
                  <a:pt x="494215" y="3055860"/>
                  <a:pt x="539827" y="3040656"/>
                </a:cubicBezTo>
                <a:cubicBezTo>
                  <a:pt x="554516" y="3029639"/>
                  <a:pt x="568953" y="3018277"/>
                  <a:pt x="583894" y="3007605"/>
                </a:cubicBezTo>
                <a:cubicBezTo>
                  <a:pt x="594668" y="2999909"/>
                  <a:pt x="606773" y="2994048"/>
                  <a:pt x="616945" y="2985571"/>
                </a:cubicBezTo>
                <a:cubicBezTo>
                  <a:pt x="628914" y="2975597"/>
                  <a:pt x="638026" y="2962495"/>
                  <a:pt x="649995" y="2952521"/>
                </a:cubicBezTo>
                <a:cubicBezTo>
                  <a:pt x="660167" y="2944044"/>
                  <a:pt x="672874" y="2938964"/>
                  <a:pt x="683046" y="2930487"/>
                </a:cubicBezTo>
                <a:cubicBezTo>
                  <a:pt x="695015" y="2920513"/>
                  <a:pt x="703799" y="2907001"/>
                  <a:pt x="716097" y="2897436"/>
                </a:cubicBezTo>
                <a:cubicBezTo>
                  <a:pt x="772918" y="2853242"/>
                  <a:pt x="765382" y="2858974"/>
                  <a:pt x="815248" y="2842352"/>
                </a:cubicBezTo>
                <a:cubicBezTo>
                  <a:pt x="911824" y="2745779"/>
                  <a:pt x="789306" y="2863973"/>
                  <a:pt x="881350" y="2787268"/>
                </a:cubicBezTo>
                <a:cubicBezTo>
                  <a:pt x="966176" y="2716578"/>
                  <a:pt x="865391" y="2786890"/>
                  <a:pt x="947451" y="2732183"/>
                </a:cubicBezTo>
                <a:cubicBezTo>
                  <a:pt x="958468" y="2717494"/>
                  <a:pt x="967518" y="2701099"/>
                  <a:pt x="980501" y="2688116"/>
                </a:cubicBezTo>
                <a:cubicBezTo>
                  <a:pt x="989864" y="2678753"/>
                  <a:pt x="1004833" y="2676047"/>
                  <a:pt x="1013552" y="2666082"/>
                </a:cubicBezTo>
                <a:cubicBezTo>
                  <a:pt x="1030990" y="2646153"/>
                  <a:pt x="1041731" y="2621166"/>
                  <a:pt x="1057620" y="2599981"/>
                </a:cubicBezTo>
                <a:cubicBezTo>
                  <a:pt x="1068637" y="2585292"/>
                  <a:pt x="1078721" y="2569855"/>
                  <a:pt x="1090670" y="2555914"/>
                </a:cubicBezTo>
                <a:cubicBezTo>
                  <a:pt x="1100810" y="2544084"/>
                  <a:pt x="1114156" y="2535161"/>
                  <a:pt x="1123721" y="2522863"/>
                </a:cubicBezTo>
                <a:cubicBezTo>
                  <a:pt x="1139979" y="2501960"/>
                  <a:pt x="1149063" y="2475487"/>
                  <a:pt x="1167788" y="2456762"/>
                </a:cubicBezTo>
                <a:cubicBezTo>
                  <a:pt x="1178805" y="2445745"/>
                  <a:pt x="1190865" y="2435680"/>
                  <a:pt x="1200839" y="2423711"/>
                </a:cubicBezTo>
                <a:cubicBezTo>
                  <a:pt x="1209315" y="2413539"/>
                  <a:pt x="1214256" y="2400714"/>
                  <a:pt x="1222873" y="2390661"/>
                </a:cubicBezTo>
                <a:cubicBezTo>
                  <a:pt x="1236392" y="2374888"/>
                  <a:pt x="1254476" y="2363212"/>
                  <a:pt x="1266940" y="2346593"/>
                </a:cubicBezTo>
                <a:cubicBezTo>
                  <a:pt x="1348337" y="2238063"/>
                  <a:pt x="1183104" y="2386362"/>
                  <a:pt x="1355075" y="2214391"/>
                </a:cubicBezTo>
                <a:cubicBezTo>
                  <a:pt x="1366092" y="2203374"/>
                  <a:pt x="1378561" y="2193638"/>
                  <a:pt x="1388126" y="2181340"/>
                </a:cubicBezTo>
                <a:cubicBezTo>
                  <a:pt x="1465215" y="2082225"/>
                  <a:pt x="1404665" y="2148271"/>
                  <a:pt x="1454227" y="2082188"/>
                </a:cubicBezTo>
                <a:cubicBezTo>
                  <a:pt x="1465244" y="2067499"/>
                  <a:pt x="1476748" y="2053163"/>
                  <a:pt x="1487277" y="2038121"/>
                </a:cubicBezTo>
                <a:cubicBezTo>
                  <a:pt x="1502463" y="2016427"/>
                  <a:pt x="1516656" y="1994054"/>
                  <a:pt x="1531345" y="1972020"/>
                </a:cubicBezTo>
                <a:lnTo>
                  <a:pt x="1575412" y="1905918"/>
                </a:lnTo>
                <a:lnTo>
                  <a:pt x="1619480" y="1839817"/>
                </a:lnTo>
                <a:cubicBezTo>
                  <a:pt x="1626825" y="1828800"/>
                  <a:pt x="1632152" y="1816130"/>
                  <a:pt x="1641514" y="1806767"/>
                </a:cubicBezTo>
                <a:cubicBezTo>
                  <a:pt x="1738077" y="1710201"/>
                  <a:pt x="1619902" y="1832701"/>
                  <a:pt x="1696598" y="1740665"/>
                </a:cubicBezTo>
                <a:cubicBezTo>
                  <a:pt x="1706572" y="1728696"/>
                  <a:pt x="1719509" y="1719444"/>
                  <a:pt x="1729648" y="1707615"/>
                </a:cubicBezTo>
                <a:cubicBezTo>
                  <a:pt x="1741598" y="1693674"/>
                  <a:pt x="1752169" y="1678589"/>
                  <a:pt x="1762699" y="1663547"/>
                </a:cubicBezTo>
                <a:cubicBezTo>
                  <a:pt x="1777885" y="1641853"/>
                  <a:pt x="1788042" y="1616171"/>
                  <a:pt x="1806767" y="1597446"/>
                </a:cubicBezTo>
                <a:lnTo>
                  <a:pt x="1839817" y="1564396"/>
                </a:lnTo>
                <a:cubicBezTo>
                  <a:pt x="1860219" y="1503189"/>
                  <a:pt x="1839632" y="1552257"/>
                  <a:pt x="1894901" y="1476261"/>
                </a:cubicBezTo>
                <a:cubicBezTo>
                  <a:pt x="1910477" y="1454844"/>
                  <a:pt x="1924280" y="1432193"/>
                  <a:pt x="1938969" y="1410159"/>
                </a:cubicBezTo>
                <a:lnTo>
                  <a:pt x="1961003" y="1377109"/>
                </a:lnTo>
                <a:cubicBezTo>
                  <a:pt x="1968348" y="1366092"/>
                  <a:pt x="1975092" y="1354650"/>
                  <a:pt x="1983036" y="1344058"/>
                </a:cubicBezTo>
                <a:cubicBezTo>
                  <a:pt x="1994053" y="1329369"/>
                  <a:pt x="2005415" y="1314932"/>
                  <a:pt x="2016087" y="1299991"/>
                </a:cubicBezTo>
                <a:cubicBezTo>
                  <a:pt x="2023783" y="1289217"/>
                  <a:pt x="2032199" y="1278783"/>
                  <a:pt x="2038121" y="1266940"/>
                </a:cubicBezTo>
                <a:cubicBezTo>
                  <a:pt x="2043314" y="1256553"/>
                  <a:pt x="2042697" y="1243552"/>
                  <a:pt x="2049138" y="1233890"/>
                </a:cubicBezTo>
                <a:cubicBezTo>
                  <a:pt x="2057780" y="1220926"/>
                  <a:pt x="2073132" y="1213517"/>
                  <a:pt x="2082188" y="1200839"/>
                </a:cubicBezTo>
                <a:cubicBezTo>
                  <a:pt x="2091734" y="1187475"/>
                  <a:pt x="2095772" y="1170854"/>
                  <a:pt x="2104222" y="1156771"/>
                </a:cubicBezTo>
                <a:cubicBezTo>
                  <a:pt x="2117846" y="1134064"/>
                  <a:pt x="2133600" y="1112704"/>
                  <a:pt x="2148289" y="1090670"/>
                </a:cubicBezTo>
                <a:cubicBezTo>
                  <a:pt x="2155634" y="1079653"/>
                  <a:pt x="2162379" y="1068212"/>
                  <a:pt x="2170323" y="1057620"/>
                </a:cubicBezTo>
                <a:cubicBezTo>
                  <a:pt x="2192357" y="1028242"/>
                  <a:pt x="2216054" y="1000040"/>
                  <a:pt x="2236424" y="969485"/>
                </a:cubicBezTo>
                <a:cubicBezTo>
                  <a:pt x="2265803" y="925417"/>
                  <a:pt x="2247441" y="943779"/>
                  <a:pt x="2291509" y="914400"/>
                </a:cubicBezTo>
                <a:cubicBezTo>
                  <a:pt x="2298853" y="903383"/>
                  <a:pt x="2305066" y="891522"/>
                  <a:pt x="2313542" y="881350"/>
                </a:cubicBezTo>
                <a:cubicBezTo>
                  <a:pt x="2339118" y="850659"/>
                  <a:pt x="2358239" y="839564"/>
                  <a:pt x="2390661" y="815249"/>
                </a:cubicBezTo>
                <a:cubicBezTo>
                  <a:pt x="2398005" y="804232"/>
                  <a:pt x="2402730" y="790917"/>
                  <a:pt x="2412694" y="782198"/>
                </a:cubicBezTo>
                <a:cubicBezTo>
                  <a:pt x="2432623" y="764760"/>
                  <a:pt x="2478795" y="738130"/>
                  <a:pt x="2478795" y="738130"/>
                </a:cubicBezTo>
                <a:cubicBezTo>
                  <a:pt x="2496364" y="711777"/>
                  <a:pt x="2506891" y="691307"/>
                  <a:pt x="2533880" y="672029"/>
                </a:cubicBezTo>
                <a:cubicBezTo>
                  <a:pt x="2547244" y="662484"/>
                  <a:pt x="2563258" y="657340"/>
                  <a:pt x="2577947" y="649996"/>
                </a:cubicBezTo>
                <a:cubicBezTo>
                  <a:pt x="2588964" y="638979"/>
                  <a:pt x="2598320" y="626001"/>
                  <a:pt x="2610998" y="616945"/>
                </a:cubicBezTo>
                <a:cubicBezTo>
                  <a:pt x="2723844" y="536340"/>
                  <a:pt x="2583391" y="661068"/>
                  <a:pt x="2699133" y="561861"/>
                </a:cubicBezTo>
                <a:cubicBezTo>
                  <a:pt x="2710962" y="551722"/>
                  <a:pt x="2720354" y="538950"/>
                  <a:pt x="2732183" y="528810"/>
                </a:cubicBezTo>
                <a:cubicBezTo>
                  <a:pt x="2746124" y="516860"/>
                  <a:pt x="2761309" y="506431"/>
                  <a:pt x="2776251" y="495759"/>
                </a:cubicBezTo>
                <a:cubicBezTo>
                  <a:pt x="2803910" y="476003"/>
                  <a:pt x="2821095" y="465524"/>
                  <a:pt x="2853369" y="451692"/>
                </a:cubicBezTo>
                <a:cubicBezTo>
                  <a:pt x="2864043" y="447117"/>
                  <a:pt x="2875403" y="444347"/>
                  <a:pt x="2886420" y="440675"/>
                </a:cubicBezTo>
                <a:cubicBezTo>
                  <a:pt x="2984289" y="367272"/>
                  <a:pt x="2878297" y="437860"/>
                  <a:pt x="2974554" y="396608"/>
                </a:cubicBezTo>
                <a:cubicBezTo>
                  <a:pt x="2986724" y="391392"/>
                  <a:pt x="2995505" y="379952"/>
                  <a:pt x="3007605" y="374574"/>
                </a:cubicBezTo>
                <a:cubicBezTo>
                  <a:pt x="3028829" y="365141"/>
                  <a:pt x="3051879" y="360477"/>
                  <a:pt x="3073706" y="352540"/>
                </a:cubicBezTo>
                <a:cubicBezTo>
                  <a:pt x="3164969" y="319353"/>
                  <a:pt x="3092670" y="339536"/>
                  <a:pt x="3172858" y="319490"/>
                </a:cubicBezTo>
                <a:cubicBezTo>
                  <a:pt x="3205169" y="297949"/>
                  <a:pt x="3202471" y="295561"/>
                  <a:pt x="3238959" y="286439"/>
                </a:cubicBezTo>
                <a:cubicBezTo>
                  <a:pt x="3264105" y="280152"/>
                  <a:pt x="3301908" y="276998"/>
                  <a:pt x="3327094" y="264405"/>
                </a:cubicBezTo>
                <a:cubicBezTo>
                  <a:pt x="3464015" y="195945"/>
                  <a:pt x="3282395" y="264592"/>
                  <a:pt x="3470314" y="209321"/>
                </a:cubicBezTo>
                <a:cubicBezTo>
                  <a:pt x="3503737" y="199491"/>
                  <a:pt x="3535667" y="184720"/>
                  <a:pt x="3569465" y="176270"/>
                </a:cubicBezTo>
                <a:cubicBezTo>
                  <a:pt x="3598843" y="168925"/>
                  <a:pt x="3629483" y="165482"/>
                  <a:pt x="3657600" y="154236"/>
                </a:cubicBezTo>
                <a:cubicBezTo>
                  <a:pt x="3830052" y="85258"/>
                  <a:pt x="3614403" y="168637"/>
                  <a:pt x="3756752" y="121186"/>
                </a:cubicBezTo>
                <a:cubicBezTo>
                  <a:pt x="3775513" y="114932"/>
                  <a:pt x="3792757" y="104355"/>
                  <a:pt x="3811836" y="99152"/>
                </a:cubicBezTo>
                <a:cubicBezTo>
                  <a:pt x="3833387" y="93274"/>
                  <a:pt x="3855960" y="92131"/>
                  <a:pt x="3877938" y="88135"/>
                </a:cubicBezTo>
                <a:cubicBezTo>
                  <a:pt x="3896361" y="84785"/>
                  <a:pt x="3914957" y="82045"/>
                  <a:pt x="3933022" y="77118"/>
                </a:cubicBezTo>
                <a:cubicBezTo>
                  <a:pt x="3969813" y="67084"/>
                  <a:pt x="4014301" y="45192"/>
                  <a:pt x="4054207" y="44068"/>
                </a:cubicBezTo>
                <a:cubicBezTo>
                  <a:pt x="4296510" y="37242"/>
                  <a:pt x="4538943" y="36219"/>
                  <a:pt x="4781321" y="33051"/>
                </a:cubicBezTo>
                <a:lnTo>
                  <a:pt x="5739788" y="22034"/>
                </a:lnTo>
                <a:lnTo>
                  <a:pt x="6180463" y="11017"/>
                </a:lnTo>
                <a:cubicBezTo>
                  <a:pt x="6261295" y="8409"/>
                  <a:pt x="6341960" y="0"/>
                  <a:pt x="6422834" y="0"/>
                </a:cubicBezTo>
                <a:cubicBezTo>
                  <a:pt x="6556148" y="0"/>
                  <a:pt x="6764086" y="13593"/>
                  <a:pt x="6907576" y="22034"/>
                </a:cubicBezTo>
                <a:cubicBezTo>
                  <a:pt x="6925938" y="25706"/>
                  <a:pt x="6944124" y="30403"/>
                  <a:pt x="6962661" y="33051"/>
                </a:cubicBezTo>
                <a:cubicBezTo>
                  <a:pt x="7042618" y="44474"/>
                  <a:pt x="7031081" y="44068"/>
                  <a:pt x="7072829" y="44068"/>
                </a:cubicBezTo>
              </a:path>
            </a:pathLst>
          </a:cu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7" name="Frihåndsform 6"/>
          <p:cNvSpPr/>
          <p:nvPr/>
        </p:nvSpPr>
        <p:spPr>
          <a:xfrm>
            <a:off x="1763713" y="1989138"/>
            <a:ext cx="6753225" cy="3381375"/>
          </a:xfrm>
          <a:custGeom>
            <a:avLst/>
            <a:gdLst>
              <a:gd name="connsiteX0" fmla="*/ 0 w 6753340"/>
              <a:gd name="connsiteY0" fmla="*/ 3382179 h 3382179"/>
              <a:gd name="connsiteX1" fmla="*/ 99152 w 6753340"/>
              <a:gd name="connsiteY1" fmla="*/ 3360145 h 3382179"/>
              <a:gd name="connsiteX2" fmla="*/ 165253 w 6753340"/>
              <a:gd name="connsiteY2" fmla="*/ 3305061 h 3382179"/>
              <a:gd name="connsiteX3" fmla="*/ 198304 w 6753340"/>
              <a:gd name="connsiteY3" fmla="*/ 3283027 h 3382179"/>
              <a:gd name="connsiteX4" fmla="*/ 253388 w 6753340"/>
              <a:gd name="connsiteY4" fmla="*/ 3216926 h 3382179"/>
              <a:gd name="connsiteX5" fmla="*/ 297456 w 6753340"/>
              <a:gd name="connsiteY5" fmla="*/ 3150824 h 3382179"/>
              <a:gd name="connsiteX6" fmla="*/ 330506 w 6753340"/>
              <a:gd name="connsiteY6" fmla="*/ 3117774 h 3382179"/>
              <a:gd name="connsiteX7" fmla="*/ 385590 w 6753340"/>
              <a:gd name="connsiteY7" fmla="*/ 3040656 h 3382179"/>
              <a:gd name="connsiteX8" fmla="*/ 407624 w 6753340"/>
              <a:gd name="connsiteY8" fmla="*/ 2996588 h 3382179"/>
              <a:gd name="connsiteX9" fmla="*/ 451692 w 6753340"/>
              <a:gd name="connsiteY9" fmla="*/ 2941504 h 3382179"/>
              <a:gd name="connsiteX10" fmla="*/ 473725 w 6753340"/>
              <a:gd name="connsiteY10" fmla="*/ 2875403 h 3382179"/>
              <a:gd name="connsiteX11" fmla="*/ 495759 w 6753340"/>
              <a:gd name="connsiteY11" fmla="*/ 2842352 h 3382179"/>
              <a:gd name="connsiteX12" fmla="*/ 539827 w 6753340"/>
              <a:gd name="connsiteY12" fmla="*/ 2732183 h 3382179"/>
              <a:gd name="connsiteX13" fmla="*/ 561860 w 6753340"/>
              <a:gd name="connsiteY13" fmla="*/ 2666082 h 3382179"/>
              <a:gd name="connsiteX14" fmla="*/ 572877 w 6753340"/>
              <a:gd name="connsiteY14" fmla="*/ 2633032 h 3382179"/>
              <a:gd name="connsiteX15" fmla="*/ 605928 w 6753340"/>
              <a:gd name="connsiteY15" fmla="*/ 2555914 h 3382179"/>
              <a:gd name="connsiteX16" fmla="*/ 616945 w 6753340"/>
              <a:gd name="connsiteY16" fmla="*/ 2511846 h 3382179"/>
              <a:gd name="connsiteX17" fmla="*/ 638978 w 6753340"/>
              <a:gd name="connsiteY17" fmla="*/ 2467779 h 3382179"/>
              <a:gd name="connsiteX18" fmla="*/ 649995 w 6753340"/>
              <a:gd name="connsiteY18" fmla="*/ 2423711 h 3382179"/>
              <a:gd name="connsiteX19" fmla="*/ 661012 w 6753340"/>
              <a:gd name="connsiteY19" fmla="*/ 2390661 h 3382179"/>
              <a:gd name="connsiteX20" fmla="*/ 683046 w 6753340"/>
              <a:gd name="connsiteY20" fmla="*/ 2302526 h 3382179"/>
              <a:gd name="connsiteX21" fmla="*/ 705080 w 6753340"/>
              <a:gd name="connsiteY21" fmla="*/ 2258458 h 3382179"/>
              <a:gd name="connsiteX22" fmla="*/ 727113 w 6753340"/>
              <a:gd name="connsiteY22" fmla="*/ 2170323 h 3382179"/>
              <a:gd name="connsiteX23" fmla="*/ 738130 w 6753340"/>
              <a:gd name="connsiteY23" fmla="*/ 2137273 h 3382179"/>
              <a:gd name="connsiteX24" fmla="*/ 760164 w 6753340"/>
              <a:gd name="connsiteY24" fmla="*/ 2104222 h 3382179"/>
              <a:gd name="connsiteX25" fmla="*/ 782198 w 6753340"/>
              <a:gd name="connsiteY25" fmla="*/ 2005070 h 3382179"/>
              <a:gd name="connsiteX26" fmla="*/ 826265 w 6753340"/>
              <a:gd name="connsiteY26" fmla="*/ 1883885 h 3382179"/>
              <a:gd name="connsiteX27" fmla="*/ 837282 w 6753340"/>
              <a:gd name="connsiteY27" fmla="*/ 1839817 h 3382179"/>
              <a:gd name="connsiteX28" fmla="*/ 859316 w 6753340"/>
              <a:gd name="connsiteY28" fmla="*/ 1740665 h 3382179"/>
              <a:gd name="connsiteX29" fmla="*/ 870333 w 6753340"/>
              <a:gd name="connsiteY29" fmla="*/ 1707615 h 3382179"/>
              <a:gd name="connsiteX30" fmla="*/ 881350 w 6753340"/>
              <a:gd name="connsiteY30" fmla="*/ 1663547 h 3382179"/>
              <a:gd name="connsiteX31" fmla="*/ 903383 w 6753340"/>
              <a:gd name="connsiteY31" fmla="*/ 1608463 h 3382179"/>
              <a:gd name="connsiteX32" fmla="*/ 925417 w 6753340"/>
              <a:gd name="connsiteY32" fmla="*/ 1520328 h 3382179"/>
              <a:gd name="connsiteX33" fmla="*/ 947451 w 6753340"/>
              <a:gd name="connsiteY33" fmla="*/ 1443210 h 3382179"/>
              <a:gd name="connsiteX34" fmla="*/ 969484 w 6753340"/>
              <a:gd name="connsiteY34" fmla="*/ 1377109 h 3382179"/>
              <a:gd name="connsiteX35" fmla="*/ 1013552 w 6753340"/>
              <a:gd name="connsiteY35" fmla="*/ 1244906 h 3382179"/>
              <a:gd name="connsiteX36" fmla="*/ 1024569 w 6753340"/>
              <a:gd name="connsiteY36" fmla="*/ 1189822 h 3382179"/>
              <a:gd name="connsiteX37" fmla="*/ 1046603 w 6753340"/>
              <a:gd name="connsiteY37" fmla="*/ 1101687 h 3382179"/>
              <a:gd name="connsiteX38" fmla="*/ 1068636 w 6753340"/>
              <a:gd name="connsiteY38" fmla="*/ 1013552 h 3382179"/>
              <a:gd name="connsiteX39" fmla="*/ 1090670 w 6753340"/>
              <a:gd name="connsiteY39" fmla="*/ 936434 h 3382179"/>
              <a:gd name="connsiteX40" fmla="*/ 1101687 w 6753340"/>
              <a:gd name="connsiteY40" fmla="*/ 892367 h 3382179"/>
              <a:gd name="connsiteX41" fmla="*/ 1123721 w 6753340"/>
              <a:gd name="connsiteY41" fmla="*/ 859316 h 3382179"/>
              <a:gd name="connsiteX42" fmla="*/ 1145754 w 6753340"/>
              <a:gd name="connsiteY42" fmla="*/ 793215 h 3382179"/>
              <a:gd name="connsiteX43" fmla="*/ 1167788 w 6753340"/>
              <a:gd name="connsiteY43" fmla="*/ 738130 h 3382179"/>
              <a:gd name="connsiteX44" fmla="*/ 1189822 w 6753340"/>
              <a:gd name="connsiteY44" fmla="*/ 661012 h 3382179"/>
              <a:gd name="connsiteX45" fmla="*/ 1233889 w 6753340"/>
              <a:gd name="connsiteY45" fmla="*/ 583894 h 3382179"/>
              <a:gd name="connsiteX46" fmla="*/ 1288974 w 6753340"/>
              <a:gd name="connsiteY46" fmla="*/ 506776 h 3382179"/>
              <a:gd name="connsiteX47" fmla="*/ 1322024 w 6753340"/>
              <a:gd name="connsiteY47" fmla="*/ 440675 h 3382179"/>
              <a:gd name="connsiteX48" fmla="*/ 1355075 w 6753340"/>
              <a:gd name="connsiteY48" fmla="*/ 407624 h 3382179"/>
              <a:gd name="connsiteX49" fmla="*/ 1377109 w 6753340"/>
              <a:gd name="connsiteY49" fmla="*/ 374574 h 3382179"/>
              <a:gd name="connsiteX50" fmla="*/ 1509311 w 6753340"/>
              <a:gd name="connsiteY50" fmla="*/ 264405 h 3382179"/>
              <a:gd name="connsiteX51" fmla="*/ 1542362 w 6753340"/>
              <a:gd name="connsiteY51" fmla="*/ 253388 h 3382179"/>
              <a:gd name="connsiteX52" fmla="*/ 1608463 w 6753340"/>
              <a:gd name="connsiteY52" fmla="*/ 209321 h 3382179"/>
              <a:gd name="connsiteX53" fmla="*/ 1641513 w 6753340"/>
              <a:gd name="connsiteY53" fmla="*/ 198304 h 3382179"/>
              <a:gd name="connsiteX54" fmla="*/ 1674564 w 6753340"/>
              <a:gd name="connsiteY54" fmla="*/ 176270 h 3382179"/>
              <a:gd name="connsiteX55" fmla="*/ 1740665 w 6753340"/>
              <a:gd name="connsiteY55" fmla="*/ 154236 h 3382179"/>
              <a:gd name="connsiteX56" fmla="*/ 1806766 w 6753340"/>
              <a:gd name="connsiteY56" fmla="*/ 132203 h 3382179"/>
              <a:gd name="connsiteX57" fmla="*/ 1839817 w 6753340"/>
              <a:gd name="connsiteY57" fmla="*/ 121186 h 3382179"/>
              <a:gd name="connsiteX58" fmla="*/ 1872868 w 6753340"/>
              <a:gd name="connsiteY58" fmla="*/ 99152 h 3382179"/>
              <a:gd name="connsiteX59" fmla="*/ 1994053 w 6753340"/>
              <a:gd name="connsiteY59" fmla="*/ 66101 h 3382179"/>
              <a:gd name="connsiteX60" fmla="*/ 2181340 w 6753340"/>
              <a:gd name="connsiteY60" fmla="*/ 44068 h 3382179"/>
              <a:gd name="connsiteX61" fmla="*/ 2467778 w 6753340"/>
              <a:gd name="connsiteY61" fmla="*/ 11017 h 3382179"/>
              <a:gd name="connsiteX62" fmla="*/ 3073706 w 6753340"/>
              <a:gd name="connsiteY62" fmla="*/ 22034 h 3382179"/>
              <a:gd name="connsiteX63" fmla="*/ 3944039 w 6753340"/>
              <a:gd name="connsiteY63" fmla="*/ 0 h 3382179"/>
              <a:gd name="connsiteX64" fmla="*/ 6169446 w 6753340"/>
              <a:gd name="connsiteY64" fmla="*/ 11017 h 3382179"/>
              <a:gd name="connsiteX65" fmla="*/ 6444868 w 6753340"/>
              <a:gd name="connsiteY65" fmla="*/ 33051 h 3382179"/>
              <a:gd name="connsiteX66" fmla="*/ 6632154 w 6753340"/>
              <a:gd name="connsiteY66" fmla="*/ 44068 h 3382179"/>
              <a:gd name="connsiteX67" fmla="*/ 6753340 w 6753340"/>
              <a:gd name="connsiteY67" fmla="*/ 55085 h 338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753340" h="3382179">
                <a:moveTo>
                  <a:pt x="0" y="3382179"/>
                </a:moveTo>
                <a:cubicBezTo>
                  <a:pt x="25388" y="3377948"/>
                  <a:pt x="72031" y="3373705"/>
                  <a:pt x="99152" y="3360145"/>
                </a:cubicBezTo>
                <a:cubicBezTo>
                  <a:pt x="140182" y="3339630"/>
                  <a:pt x="128705" y="3335517"/>
                  <a:pt x="165253" y="3305061"/>
                </a:cubicBezTo>
                <a:cubicBezTo>
                  <a:pt x="175425" y="3296584"/>
                  <a:pt x="187287" y="3290372"/>
                  <a:pt x="198304" y="3283027"/>
                </a:cubicBezTo>
                <a:cubicBezTo>
                  <a:pt x="277023" y="3164943"/>
                  <a:pt x="154441" y="3344143"/>
                  <a:pt x="253388" y="3216926"/>
                </a:cubicBezTo>
                <a:cubicBezTo>
                  <a:pt x="269646" y="3196023"/>
                  <a:pt x="278731" y="3169549"/>
                  <a:pt x="297456" y="3150824"/>
                </a:cubicBezTo>
                <a:cubicBezTo>
                  <a:pt x="308473" y="3139807"/>
                  <a:pt x="320367" y="3129603"/>
                  <a:pt x="330506" y="3117774"/>
                </a:cubicBezTo>
                <a:cubicBezTo>
                  <a:pt x="340641" y="3105950"/>
                  <a:pt x="375625" y="3058096"/>
                  <a:pt x="385590" y="3040656"/>
                </a:cubicBezTo>
                <a:cubicBezTo>
                  <a:pt x="393738" y="3026397"/>
                  <a:pt x="398514" y="3010253"/>
                  <a:pt x="407624" y="2996588"/>
                </a:cubicBezTo>
                <a:cubicBezTo>
                  <a:pt x="420667" y="2977023"/>
                  <a:pt x="437003" y="2959865"/>
                  <a:pt x="451692" y="2941504"/>
                </a:cubicBezTo>
                <a:cubicBezTo>
                  <a:pt x="459036" y="2919470"/>
                  <a:pt x="460842" y="2894728"/>
                  <a:pt x="473725" y="2875403"/>
                </a:cubicBezTo>
                <a:cubicBezTo>
                  <a:pt x="481070" y="2864386"/>
                  <a:pt x="490210" y="2854374"/>
                  <a:pt x="495759" y="2842352"/>
                </a:cubicBezTo>
                <a:cubicBezTo>
                  <a:pt x="512334" y="2806440"/>
                  <a:pt x="527320" y="2769705"/>
                  <a:pt x="539827" y="2732183"/>
                </a:cubicBezTo>
                <a:lnTo>
                  <a:pt x="561860" y="2666082"/>
                </a:lnTo>
                <a:cubicBezTo>
                  <a:pt x="565532" y="2655065"/>
                  <a:pt x="567684" y="2643419"/>
                  <a:pt x="572877" y="2633032"/>
                </a:cubicBezTo>
                <a:cubicBezTo>
                  <a:pt x="592461" y="2593863"/>
                  <a:pt x="595122" y="2593736"/>
                  <a:pt x="605928" y="2555914"/>
                </a:cubicBezTo>
                <a:cubicBezTo>
                  <a:pt x="610088" y="2541355"/>
                  <a:pt x="611629" y="2526023"/>
                  <a:pt x="616945" y="2511846"/>
                </a:cubicBezTo>
                <a:cubicBezTo>
                  <a:pt x="622711" y="2496469"/>
                  <a:pt x="633212" y="2483156"/>
                  <a:pt x="638978" y="2467779"/>
                </a:cubicBezTo>
                <a:cubicBezTo>
                  <a:pt x="644294" y="2453602"/>
                  <a:pt x="645835" y="2438270"/>
                  <a:pt x="649995" y="2423711"/>
                </a:cubicBezTo>
                <a:cubicBezTo>
                  <a:pt x="653185" y="2412545"/>
                  <a:pt x="657956" y="2401864"/>
                  <a:pt x="661012" y="2390661"/>
                </a:cubicBezTo>
                <a:cubicBezTo>
                  <a:pt x="668980" y="2361446"/>
                  <a:pt x="669503" y="2329612"/>
                  <a:pt x="683046" y="2302526"/>
                </a:cubicBezTo>
                <a:cubicBezTo>
                  <a:pt x="690391" y="2287837"/>
                  <a:pt x="699887" y="2274038"/>
                  <a:pt x="705080" y="2258458"/>
                </a:cubicBezTo>
                <a:cubicBezTo>
                  <a:pt x="714656" y="2229730"/>
                  <a:pt x="717537" y="2199051"/>
                  <a:pt x="727113" y="2170323"/>
                </a:cubicBezTo>
                <a:cubicBezTo>
                  <a:pt x="730785" y="2159306"/>
                  <a:pt x="732937" y="2147660"/>
                  <a:pt x="738130" y="2137273"/>
                </a:cubicBezTo>
                <a:cubicBezTo>
                  <a:pt x="744052" y="2125430"/>
                  <a:pt x="752819" y="2115239"/>
                  <a:pt x="760164" y="2104222"/>
                </a:cubicBezTo>
                <a:cubicBezTo>
                  <a:pt x="766454" y="2072771"/>
                  <a:pt x="772863" y="2036188"/>
                  <a:pt x="782198" y="2005070"/>
                </a:cubicBezTo>
                <a:cubicBezTo>
                  <a:pt x="836206" y="1825041"/>
                  <a:pt x="773704" y="2041566"/>
                  <a:pt x="826265" y="1883885"/>
                </a:cubicBezTo>
                <a:cubicBezTo>
                  <a:pt x="831053" y="1869521"/>
                  <a:pt x="833997" y="1854598"/>
                  <a:pt x="837282" y="1839817"/>
                </a:cubicBezTo>
                <a:cubicBezTo>
                  <a:pt x="848640" y="1788707"/>
                  <a:pt x="845883" y="1787680"/>
                  <a:pt x="859316" y="1740665"/>
                </a:cubicBezTo>
                <a:cubicBezTo>
                  <a:pt x="862506" y="1729499"/>
                  <a:pt x="867143" y="1718781"/>
                  <a:pt x="870333" y="1707615"/>
                </a:cubicBezTo>
                <a:cubicBezTo>
                  <a:pt x="874493" y="1693056"/>
                  <a:pt x="876562" y="1677911"/>
                  <a:pt x="881350" y="1663547"/>
                </a:cubicBezTo>
                <a:cubicBezTo>
                  <a:pt x="887604" y="1644786"/>
                  <a:pt x="897567" y="1627364"/>
                  <a:pt x="903383" y="1608463"/>
                </a:cubicBezTo>
                <a:cubicBezTo>
                  <a:pt x="912289" y="1579520"/>
                  <a:pt x="915841" y="1549057"/>
                  <a:pt x="925417" y="1520328"/>
                </a:cubicBezTo>
                <a:cubicBezTo>
                  <a:pt x="962436" y="1409272"/>
                  <a:pt x="905959" y="1581518"/>
                  <a:pt x="947451" y="1443210"/>
                </a:cubicBezTo>
                <a:cubicBezTo>
                  <a:pt x="954125" y="1420964"/>
                  <a:pt x="963851" y="1399641"/>
                  <a:pt x="969484" y="1377109"/>
                </a:cubicBezTo>
                <a:cubicBezTo>
                  <a:pt x="995501" y="1273041"/>
                  <a:pt x="977975" y="1316060"/>
                  <a:pt x="1013552" y="1244906"/>
                </a:cubicBezTo>
                <a:cubicBezTo>
                  <a:pt x="1017224" y="1226545"/>
                  <a:pt x="1020358" y="1208067"/>
                  <a:pt x="1024569" y="1189822"/>
                </a:cubicBezTo>
                <a:cubicBezTo>
                  <a:pt x="1031378" y="1160315"/>
                  <a:pt x="1039259" y="1131065"/>
                  <a:pt x="1046603" y="1101687"/>
                </a:cubicBezTo>
                <a:lnTo>
                  <a:pt x="1068636" y="1013552"/>
                </a:lnTo>
                <a:cubicBezTo>
                  <a:pt x="1103073" y="875804"/>
                  <a:pt x="1059062" y="1047059"/>
                  <a:pt x="1090670" y="936434"/>
                </a:cubicBezTo>
                <a:cubicBezTo>
                  <a:pt x="1094830" y="921875"/>
                  <a:pt x="1095723" y="906284"/>
                  <a:pt x="1101687" y="892367"/>
                </a:cubicBezTo>
                <a:cubicBezTo>
                  <a:pt x="1106903" y="880197"/>
                  <a:pt x="1116376" y="870333"/>
                  <a:pt x="1123721" y="859316"/>
                </a:cubicBezTo>
                <a:cubicBezTo>
                  <a:pt x="1131065" y="837282"/>
                  <a:pt x="1137128" y="814779"/>
                  <a:pt x="1145754" y="793215"/>
                </a:cubicBezTo>
                <a:cubicBezTo>
                  <a:pt x="1153099" y="774853"/>
                  <a:pt x="1161534" y="756891"/>
                  <a:pt x="1167788" y="738130"/>
                </a:cubicBezTo>
                <a:cubicBezTo>
                  <a:pt x="1181763" y="696205"/>
                  <a:pt x="1173908" y="698143"/>
                  <a:pt x="1189822" y="661012"/>
                </a:cubicBezTo>
                <a:cubicBezTo>
                  <a:pt x="1218353" y="594440"/>
                  <a:pt x="1202282" y="639206"/>
                  <a:pt x="1233889" y="583894"/>
                </a:cubicBezTo>
                <a:cubicBezTo>
                  <a:pt x="1272556" y="516227"/>
                  <a:pt x="1235141" y="560609"/>
                  <a:pt x="1288974" y="506776"/>
                </a:cubicBezTo>
                <a:cubicBezTo>
                  <a:pt x="1300015" y="473651"/>
                  <a:pt x="1298294" y="469151"/>
                  <a:pt x="1322024" y="440675"/>
                </a:cubicBezTo>
                <a:cubicBezTo>
                  <a:pt x="1331998" y="428706"/>
                  <a:pt x="1345101" y="419593"/>
                  <a:pt x="1355075" y="407624"/>
                </a:cubicBezTo>
                <a:cubicBezTo>
                  <a:pt x="1363551" y="397452"/>
                  <a:pt x="1368312" y="384470"/>
                  <a:pt x="1377109" y="374574"/>
                </a:cubicBezTo>
                <a:cubicBezTo>
                  <a:pt x="1402945" y="345508"/>
                  <a:pt x="1467415" y="278370"/>
                  <a:pt x="1509311" y="264405"/>
                </a:cubicBezTo>
                <a:lnTo>
                  <a:pt x="1542362" y="253388"/>
                </a:lnTo>
                <a:cubicBezTo>
                  <a:pt x="1564396" y="238699"/>
                  <a:pt x="1583341" y="217695"/>
                  <a:pt x="1608463" y="209321"/>
                </a:cubicBezTo>
                <a:cubicBezTo>
                  <a:pt x="1619480" y="205649"/>
                  <a:pt x="1631126" y="203497"/>
                  <a:pt x="1641513" y="198304"/>
                </a:cubicBezTo>
                <a:cubicBezTo>
                  <a:pt x="1653356" y="192382"/>
                  <a:pt x="1662464" y="181648"/>
                  <a:pt x="1674564" y="176270"/>
                </a:cubicBezTo>
                <a:cubicBezTo>
                  <a:pt x="1695788" y="166837"/>
                  <a:pt x="1718631" y="161580"/>
                  <a:pt x="1740665" y="154236"/>
                </a:cubicBezTo>
                <a:lnTo>
                  <a:pt x="1806766" y="132203"/>
                </a:lnTo>
                <a:cubicBezTo>
                  <a:pt x="1817783" y="128531"/>
                  <a:pt x="1830154" y="127628"/>
                  <a:pt x="1839817" y="121186"/>
                </a:cubicBezTo>
                <a:cubicBezTo>
                  <a:pt x="1850834" y="113841"/>
                  <a:pt x="1860768" y="104530"/>
                  <a:pt x="1872868" y="99152"/>
                </a:cubicBezTo>
                <a:cubicBezTo>
                  <a:pt x="1924455" y="76224"/>
                  <a:pt x="1942218" y="77619"/>
                  <a:pt x="1994053" y="66101"/>
                </a:cubicBezTo>
                <a:cubicBezTo>
                  <a:pt x="2101869" y="42143"/>
                  <a:pt x="1968327" y="60454"/>
                  <a:pt x="2181340" y="44068"/>
                </a:cubicBezTo>
                <a:cubicBezTo>
                  <a:pt x="2364384" y="13560"/>
                  <a:pt x="2268980" y="25217"/>
                  <a:pt x="2467778" y="11017"/>
                </a:cubicBezTo>
                <a:lnTo>
                  <a:pt x="3073706" y="22034"/>
                </a:lnTo>
                <a:cubicBezTo>
                  <a:pt x="3635413" y="22034"/>
                  <a:pt x="3585488" y="22410"/>
                  <a:pt x="3944039" y="0"/>
                </a:cubicBezTo>
                <a:lnTo>
                  <a:pt x="6169446" y="11017"/>
                </a:lnTo>
                <a:cubicBezTo>
                  <a:pt x="6261539" y="12234"/>
                  <a:pt x="6352926" y="27643"/>
                  <a:pt x="6444868" y="33051"/>
                </a:cubicBezTo>
                <a:lnTo>
                  <a:pt x="6632154" y="44068"/>
                </a:lnTo>
                <a:cubicBezTo>
                  <a:pt x="6672613" y="46958"/>
                  <a:pt x="6753340" y="55085"/>
                  <a:pt x="6753340" y="55085"/>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10244" name="TekstSylinder 7"/>
          <p:cNvSpPr txBox="1">
            <a:spLocks noChangeArrowheads="1"/>
          </p:cNvSpPr>
          <p:nvPr/>
        </p:nvSpPr>
        <p:spPr bwMode="auto">
          <a:xfrm>
            <a:off x="971550" y="1700213"/>
            <a:ext cx="649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b-NO" altLang="nb-NO" sz="2400">
                <a:latin typeface="Tahoma" panose="020B0604030504040204" pitchFamily="34" charset="0"/>
              </a:rPr>
              <a:t>Trust</a:t>
            </a:r>
          </a:p>
        </p:txBody>
      </p:sp>
      <p:sp>
        <p:nvSpPr>
          <p:cNvPr id="10245" name="TekstSylinder 8"/>
          <p:cNvSpPr txBox="1">
            <a:spLocks noChangeArrowheads="1"/>
          </p:cNvSpPr>
          <p:nvPr/>
        </p:nvSpPr>
        <p:spPr bwMode="auto">
          <a:xfrm>
            <a:off x="5148263" y="5661025"/>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b-NO" altLang="nb-NO" sz="2400">
                <a:latin typeface="Tahoma" panose="020B0604030504040204" pitchFamily="34" charset="0"/>
              </a:rPr>
              <a:t>Time</a:t>
            </a:r>
          </a:p>
        </p:txBody>
      </p:sp>
      <p:sp>
        <p:nvSpPr>
          <p:cNvPr id="10246" name="TekstSylinder 9"/>
          <p:cNvSpPr txBox="1">
            <a:spLocks noChangeArrowheads="1"/>
          </p:cNvSpPr>
          <p:nvPr/>
        </p:nvSpPr>
        <p:spPr bwMode="auto">
          <a:xfrm rot="-3386758">
            <a:off x="2790825" y="3148013"/>
            <a:ext cx="1201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b-NO" altLang="nb-NO" sz="2400">
                <a:latin typeface="Tahoma" panose="020B0604030504040204" pitchFamily="34" charset="0"/>
              </a:rPr>
              <a:t>Value of DI</a:t>
            </a:r>
          </a:p>
        </p:txBody>
      </p:sp>
      <p:sp>
        <p:nvSpPr>
          <p:cNvPr id="10247" name="TekstSylinder 10"/>
          <p:cNvSpPr txBox="1">
            <a:spLocks noChangeArrowheads="1"/>
          </p:cNvSpPr>
          <p:nvPr/>
        </p:nvSpPr>
        <p:spPr bwMode="auto">
          <a:xfrm>
            <a:off x="3276600" y="1196975"/>
            <a:ext cx="2579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b-NO" altLang="nb-NO" sz="2400">
                <a:latin typeface="Tahoma" panose="020B0604030504040204" pitchFamily="34" charset="0"/>
              </a:rPr>
              <a:t>Reduced time in risk zone</a:t>
            </a:r>
          </a:p>
        </p:txBody>
      </p:sp>
      <p:cxnSp>
        <p:nvCxnSpPr>
          <p:cNvPr id="13" name="Rett pil 12"/>
          <p:cNvCxnSpPr/>
          <p:nvPr/>
        </p:nvCxnSpPr>
        <p:spPr>
          <a:xfrm>
            <a:off x="3348038" y="1773238"/>
            <a:ext cx="2447925" cy="0"/>
          </a:xfrm>
          <a:prstGeom prst="straightConnector1">
            <a:avLst/>
          </a:prstGeom>
          <a:ln w="381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249" name="TekstSylinder 15"/>
          <p:cNvSpPr txBox="1">
            <a:spLocks noChangeArrowheads="1"/>
          </p:cNvSpPr>
          <p:nvPr/>
        </p:nvSpPr>
        <p:spPr bwMode="auto">
          <a:xfrm>
            <a:off x="323850" y="260350"/>
            <a:ext cx="7864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b-NO" altLang="nb-NO" sz="2400" dirty="0">
                <a:latin typeface="Tahoma" panose="020B0604030504040204" pitchFamily="34" charset="0"/>
              </a:rPr>
              <a:t>Our </a:t>
            </a:r>
            <a:r>
              <a:rPr lang="nb-NO" altLang="nb-NO" sz="2400" dirty="0" err="1">
                <a:latin typeface="Tahoma" panose="020B0604030504040204" pitchFamily="34" charset="0"/>
              </a:rPr>
              <a:t>assumption</a:t>
            </a:r>
            <a:r>
              <a:rPr lang="nb-NO" altLang="nb-NO" sz="2400" dirty="0">
                <a:latin typeface="Tahoma" panose="020B0604030504040204" pitchFamily="34" charset="0"/>
              </a:rPr>
              <a:t> </a:t>
            </a:r>
            <a:r>
              <a:rPr lang="nb-NO" altLang="nb-NO" sz="2400" dirty="0" err="1">
                <a:latin typeface="Tahoma" panose="020B0604030504040204" pitchFamily="34" charset="0"/>
              </a:rPr>
              <a:t>on</a:t>
            </a:r>
            <a:r>
              <a:rPr lang="nb-NO" altLang="nb-NO" sz="2400" dirty="0">
                <a:latin typeface="Tahoma" panose="020B0604030504040204" pitchFamily="34" charset="0"/>
              </a:rPr>
              <a:t> trust </a:t>
            </a:r>
            <a:r>
              <a:rPr lang="nb-NO" altLang="nb-NO" sz="2400" dirty="0" err="1">
                <a:latin typeface="Tahoma" panose="020B0604030504040204" pitchFamily="34" charset="0"/>
              </a:rPr>
              <a:t>development</a:t>
            </a:r>
            <a:r>
              <a:rPr lang="nb-NO" altLang="nb-NO" sz="2400" dirty="0">
                <a:latin typeface="Tahoma" panose="020B0604030504040204" pitchFamily="34" charset="0"/>
              </a:rPr>
              <a:t> </a:t>
            </a:r>
            <a:r>
              <a:rPr lang="nb-NO" altLang="nb-NO" sz="2400" dirty="0" err="1" smtClean="0">
                <a:latin typeface="Tahoma" panose="020B0604030504040204" pitchFamily="34" charset="0"/>
              </a:rPr>
              <a:t>Middle</a:t>
            </a:r>
            <a:r>
              <a:rPr lang="nb-NO" altLang="nb-NO" sz="2400" dirty="0" smtClean="0">
                <a:latin typeface="Tahoma" panose="020B0604030504040204" pitchFamily="34" charset="0"/>
              </a:rPr>
              <a:t> East</a:t>
            </a:r>
            <a:endParaRPr lang="nb-NO" altLang="nb-NO" sz="2400" dirty="0">
              <a:latin typeface="Tahoma" panose="020B0604030504040204" pitchFamily="34" charset="0"/>
            </a:endParaRPr>
          </a:p>
          <a:p>
            <a:pPr>
              <a:spcBef>
                <a:spcPct val="0"/>
              </a:spcBef>
              <a:buFontTx/>
              <a:buNone/>
            </a:pPr>
            <a:r>
              <a:rPr lang="nb-NO" altLang="nb-NO" sz="2400" dirty="0" err="1">
                <a:latin typeface="Tahoma" panose="020B0604030504040204" pitchFamily="34" charset="0"/>
              </a:rPr>
              <a:t>following</a:t>
            </a:r>
            <a:r>
              <a:rPr lang="nb-NO" altLang="nb-NO" sz="2400" dirty="0">
                <a:latin typeface="Tahoma" panose="020B0604030504040204" pitchFamily="34" charset="0"/>
              </a:rPr>
              <a:t> DI seminar in </a:t>
            </a:r>
            <a:r>
              <a:rPr lang="nb-NO" altLang="nb-NO" sz="2400" dirty="0" err="1">
                <a:latin typeface="Tahoma" panose="020B0604030504040204" pitchFamily="34" charset="0"/>
              </a:rPr>
              <a:t>conflict</a:t>
            </a:r>
            <a:r>
              <a:rPr lang="nb-NO" altLang="nb-NO" sz="2400" dirty="0">
                <a:latin typeface="Tahoma" panose="020B0604030504040204" pitchFamily="34" charset="0"/>
              </a:rPr>
              <a:t> </a:t>
            </a:r>
            <a:r>
              <a:rPr lang="nb-NO" altLang="nb-NO" sz="2400" dirty="0" err="1">
                <a:latin typeface="Tahoma" panose="020B0604030504040204" pitchFamily="34" charset="0"/>
              </a:rPr>
              <a:t>resolution</a:t>
            </a:r>
            <a:r>
              <a:rPr lang="nb-NO" altLang="nb-NO" sz="2400" dirty="0">
                <a:latin typeface="Tahoma" panose="020B0604030504040204" pitchFamily="34" charset="0"/>
              </a:rPr>
              <a:t> </a:t>
            </a:r>
            <a:r>
              <a:rPr lang="nb-NO" altLang="nb-NO" sz="1600" dirty="0">
                <a:latin typeface="Calibri" panose="020F0502020204030204" pitchFamily="34" charset="0"/>
              </a:rPr>
              <a:t>From Sietar </a:t>
            </a:r>
            <a:r>
              <a:rPr lang="nb-NO" altLang="nb-NO" sz="1600" dirty="0" err="1">
                <a:latin typeface="Calibri" panose="020F0502020204030204" pitchFamily="34" charset="0"/>
              </a:rPr>
              <a:t>paper</a:t>
            </a:r>
            <a:r>
              <a:rPr lang="nb-NO" altLang="nb-NO" sz="1600" dirty="0">
                <a:latin typeface="Calibri" panose="020F0502020204030204" pitchFamily="34" charset="0"/>
              </a:rPr>
              <a:t> 2013</a:t>
            </a:r>
            <a:endParaRPr lang="nb-NO" altLang="nb-NO" sz="1600" dirty="0">
              <a:latin typeface="Tahoma" panose="020B0604030504040204" pitchFamily="34" charset="0"/>
            </a:endParaRPr>
          </a:p>
        </p:txBody>
      </p:sp>
      <p:pic>
        <p:nvPicPr>
          <p:cNvPr id="10250" name="Picture 7" descr="C:\Users\Bjorn\AppData\Local\Microsoft\Windows\Temporary Internet Files\Content.Outlook\OLD59A3Q\Human-Factors-logotype-h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5229225"/>
            <a:ext cx="1268413"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Rett pil 14"/>
          <p:cNvCxnSpPr/>
          <p:nvPr/>
        </p:nvCxnSpPr>
        <p:spPr>
          <a:xfrm flipV="1">
            <a:off x="1763713" y="1989138"/>
            <a:ext cx="0" cy="35274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Rett pil 17"/>
          <p:cNvCxnSpPr/>
          <p:nvPr/>
        </p:nvCxnSpPr>
        <p:spPr>
          <a:xfrm flipV="1">
            <a:off x="1692275" y="5445125"/>
            <a:ext cx="5535613" cy="79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253" name="Picture 5" descr="Human-Factors-logotype-norsk-h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217488"/>
            <a:ext cx="80645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f-dc1\felles\Tester\10 DI Diversity Icebreaker\Logo\Fra CDDU 25 Aug 2010\Små men tåkete\DI logo 238  x 108 with sub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398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p:cNvSpPr/>
          <p:nvPr/>
        </p:nvSpPr>
        <p:spPr>
          <a:xfrm>
            <a:off x="755650" y="2276475"/>
            <a:ext cx="3240088" cy="20161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r>
              <a:rPr lang="nb-NO" sz="1600" dirty="0" err="1">
                <a:solidFill>
                  <a:schemeClr val="tx1"/>
                </a:solidFill>
                <a:latin typeface="Calibri" panose="020F0502020204030204" pitchFamily="34" charset="0"/>
              </a:rPr>
              <a:t>Acknowledgement</a:t>
            </a:r>
            <a:endParaRPr lang="nb-NO" sz="1600" dirty="0">
              <a:solidFill>
                <a:schemeClr val="tx1"/>
              </a:solidFill>
              <a:latin typeface="Calibri" panose="020F0502020204030204" pitchFamily="34" charset="0"/>
            </a:endParaRPr>
          </a:p>
          <a:p>
            <a:pPr marL="342900" indent="-342900">
              <a:buFont typeface="+mj-lt"/>
              <a:buAutoNum type="arabicPeriod"/>
              <a:defRPr/>
            </a:pPr>
            <a:r>
              <a:rPr lang="nb-NO" sz="1600" dirty="0" err="1">
                <a:solidFill>
                  <a:schemeClr val="tx1"/>
                </a:solidFill>
                <a:latin typeface="Calibri" panose="020F0502020204030204" pitchFamily="34" charset="0"/>
              </a:rPr>
              <a:t>Postive</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Affect</a:t>
            </a:r>
            <a:r>
              <a:rPr lang="nb-NO" sz="1600" dirty="0">
                <a:solidFill>
                  <a:schemeClr val="tx1"/>
                </a:solidFill>
                <a:latin typeface="Calibri" panose="020F0502020204030204" pitchFamily="34" charset="0"/>
              </a:rPr>
              <a:t> / Humor</a:t>
            </a:r>
          </a:p>
          <a:p>
            <a:pPr marL="342900" indent="-342900">
              <a:buFont typeface="+mj-lt"/>
              <a:buAutoNum type="arabicPeriod"/>
              <a:defRPr/>
            </a:pPr>
            <a:r>
              <a:rPr lang="nb-NO" sz="1600" dirty="0" err="1">
                <a:solidFill>
                  <a:schemeClr val="tx1"/>
                </a:solidFill>
                <a:latin typeface="Calibri" panose="020F0502020204030204" pitchFamily="34" charset="0"/>
              </a:rPr>
              <a:t>Egalitarian</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model</a:t>
            </a:r>
            <a:r>
              <a:rPr lang="nb-NO" sz="1600" dirty="0">
                <a:solidFill>
                  <a:schemeClr val="tx1"/>
                </a:solidFill>
                <a:latin typeface="Calibri" panose="020F0502020204030204" pitchFamily="34" charset="0"/>
              </a:rPr>
              <a:t> / </a:t>
            </a:r>
            <a:r>
              <a:rPr lang="nb-NO" sz="1600" dirty="0" err="1">
                <a:solidFill>
                  <a:schemeClr val="tx1"/>
                </a:solidFill>
                <a:latin typeface="Calibri" panose="020F0502020204030204" pitchFamily="34" charset="0"/>
              </a:rPr>
              <a:t>Balanced</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power</a:t>
            </a:r>
            <a:endParaRPr lang="nb-NO" sz="1600" dirty="0">
              <a:solidFill>
                <a:schemeClr val="tx1"/>
              </a:solidFill>
              <a:latin typeface="Calibri" panose="020F0502020204030204" pitchFamily="34" charset="0"/>
            </a:endParaRPr>
          </a:p>
          <a:p>
            <a:pPr marL="342900" indent="-342900">
              <a:buFont typeface="+mj-lt"/>
              <a:buAutoNum type="arabicPeriod"/>
              <a:defRPr/>
            </a:pPr>
            <a:r>
              <a:rPr lang="nb-NO" sz="1600" dirty="0">
                <a:solidFill>
                  <a:schemeClr val="tx1"/>
                </a:solidFill>
                <a:latin typeface="Calibri" panose="020F0502020204030204" pitchFamily="34" charset="0"/>
              </a:rPr>
              <a:t>Social </a:t>
            </a:r>
            <a:r>
              <a:rPr lang="nb-NO" sz="1600" dirty="0" err="1">
                <a:solidFill>
                  <a:schemeClr val="tx1"/>
                </a:solidFill>
                <a:latin typeface="Calibri" panose="020F0502020204030204" pitchFamily="34" charset="0"/>
              </a:rPr>
              <a:t>Diclosure</a:t>
            </a:r>
            <a:r>
              <a:rPr lang="nb-NO" sz="1600" dirty="0">
                <a:solidFill>
                  <a:schemeClr val="tx1"/>
                </a:solidFill>
                <a:latin typeface="Calibri" panose="020F0502020204030204" pitchFamily="34" charset="0"/>
              </a:rPr>
              <a:t> – </a:t>
            </a:r>
            <a:r>
              <a:rPr lang="nb-NO" sz="1600" dirty="0" err="1">
                <a:solidFill>
                  <a:schemeClr val="tx1"/>
                </a:solidFill>
                <a:latin typeface="Calibri" panose="020F0502020204030204" pitchFamily="34" charset="0"/>
              </a:rPr>
              <a:t>Probing</a:t>
            </a:r>
            <a:endParaRPr lang="nb-NO" sz="1600" dirty="0">
              <a:solidFill>
                <a:schemeClr val="tx1"/>
              </a:solidFill>
              <a:latin typeface="Calibri" panose="020F0502020204030204" pitchFamily="34" charset="0"/>
            </a:endParaRPr>
          </a:p>
          <a:p>
            <a:pPr marL="342900" indent="-342900">
              <a:buFont typeface="+mj-lt"/>
              <a:buAutoNum type="arabicPeriod"/>
              <a:defRPr/>
            </a:pPr>
            <a:r>
              <a:rPr lang="nb-NO" sz="1600" dirty="0" err="1">
                <a:solidFill>
                  <a:schemeClr val="tx1"/>
                </a:solidFill>
                <a:latin typeface="Calibri" panose="020F0502020204030204" pitchFamily="34" charset="0"/>
              </a:rPr>
              <a:t>Integration</a:t>
            </a:r>
            <a:r>
              <a:rPr lang="nb-NO" sz="1600" dirty="0">
                <a:solidFill>
                  <a:schemeClr val="tx1"/>
                </a:solidFill>
                <a:latin typeface="Calibri" panose="020F0502020204030204" pitchFamily="34" charset="0"/>
              </a:rPr>
              <a:t> in a </a:t>
            </a:r>
            <a:r>
              <a:rPr lang="nb-NO" sz="1600" dirty="0" err="1">
                <a:solidFill>
                  <a:schemeClr val="tx1"/>
                </a:solidFill>
                <a:latin typeface="Calibri" panose="020F0502020204030204" pitchFamily="34" charset="0"/>
              </a:rPr>
              <a:t>small</a:t>
            </a:r>
            <a:r>
              <a:rPr lang="nb-NO" sz="1600" dirty="0">
                <a:solidFill>
                  <a:schemeClr val="tx1"/>
                </a:solidFill>
                <a:latin typeface="Calibri" panose="020F0502020204030204" pitchFamily="34" charset="0"/>
              </a:rPr>
              <a:t> and large </a:t>
            </a:r>
            <a:r>
              <a:rPr lang="nb-NO" sz="1600" dirty="0" err="1">
                <a:solidFill>
                  <a:schemeClr val="tx1"/>
                </a:solidFill>
                <a:latin typeface="Calibri" panose="020F0502020204030204" pitchFamily="34" charset="0"/>
              </a:rPr>
              <a:t>group</a:t>
            </a:r>
            <a:endParaRPr lang="nb-NO" sz="1600" dirty="0">
              <a:solidFill>
                <a:schemeClr val="tx1"/>
              </a:solidFill>
              <a:latin typeface="Calibri" panose="020F0502020204030204" pitchFamily="34" charset="0"/>
            </a:endParaRPr>
          </a:p>
        </p:txBody>
      </p:sp>
      <p:sp>
        <p:nvSpPr>
          <p:cNvPr id="5" name="Rektangel 4"/>
          <p:cNvSpPr/>
          <p:nvPr/>
        </p:nvSpPr>
        <p:spPr>
          <a:xfrm>
            <a:off x="2195513" y="1341438"/>
            <a:ext cx="5256212" cy="5032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600" dirty="0">
                <a:solidFill>
                  <a:schemeClr val="tx1"/>
                </a:solidFill>
                <a:latin typeface="Calibri" panose="020F0502020204030204" pitchFamily="34" charset="0"/>
              </a:rPr>
              <a:t>6. </a:t>
            </a:r>
            <a:r>
              <a:rPr lang="nb-NO" sz="1600" dirty="0" err="1">
                <a:solidFill>
                  <a:schemeClr val="tx1"/>
                </a:solidFill>
                <a:latin typeface="Calibri" panose="020F0502020204030204" pitchFamily="34" charset="0"/>
              </a:rPr>
              <a:t>Continuity</a:t>
            </a:r>
            <a:r>
              <a:rPr lang="nb-NO" sz="1600" dirty="0">
                <a:solidFill>
                  <a:schemeClr val="tx1"/>
                </a:solidFill>
                <a:latin typeface="Calibri" panose="020F0502020204030204" pitchFamily="34" charset="0"/>
              </a:rPr>
              <a:t>: Trust due to </a:t>
            </a:r>
            <a:r>
              <a:rPr lang="nb-NO" sz="1600" dirty="0" err="1">
                <a:solidFill>
                  <a:schemeClr val="tx1"/>
                </a:solidFill>
                <a:latin typeface="Calibri" panose="020F0502020204030204" pitchFamily="34" charset="0"/>
              </a:rPr>
              <a:t>Predictability</a:t>
            </a:r>
            <a:r>
              <a:rPr lang="nb-NO" sz="1600" dirty="0">
                <a:latin typeface="Calibri" panose="020F0502020204030204" pitchFamily="34" charset="0"/>
              </a:rPr>
              <a:t>                </a:t>
            </a:r>
          </a:p>
        </p:txBody>
      </p:sp>
      <p:sp>
        <p:nvSpPr>
          <p:cNvPr id="6" name="Rektangel 5"/>
          <p:cNvSpPr/>
          <p:nvPr/>
        </p:nvSpPr>
        <p:spPr>
          <a:xfrm>
            <a:off x="4787900" y="2276475"/>
            <a:ext cx="2663825"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600" dirty="0">
                <a:solidFill>
                  <a:schemeClr val="tx1"/>
                </a:solidFill>
                <a:latin typeface="Calibri" panose="020F0502020204030204" pitchFamily="34" charset="0"/>
              </a:rPr>
              <a:t>7. </a:t>
            </a:r>
            <a:r>
              <a:rPr lang="nb-NO" sz="1600" dirty="0" err="1">
                <a:solidFill>
                  <a:schemeClr val="tx1"/>
                </a:solidFill>
                <a:latin typeface="Calibri" panose="020F0502020204030204" pitchFamily="34" charset="0"/>
              </a:rPr>
              <a:t>Likeability</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across</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diversity</a:t>
            </a:r>
            <a:endParaRPr lang="nb-NO" sz="1600" dirty="0">
              <a:solidFill>
                <a:schemeClr val="tx1"/>
              </a:solidFill>
              <a:latin typeface="Calibri" panose="020F0502020204030204" pitchFamily="34" charset="0"/>
            </a:endParaRPr>
          </a:p>
        </p:txBody>
      </p:sp>
      <p:sp>
        <p:nvSpPr>
          <p:cNvPr id="8" name="Rektangel 7"/>
          <p:cNvSpPr/>
          <p:nvPr/>
        </p:nvSpPr>
        <p:spPr>
          <a:xfrm>
            <a:off x="4787900" y="3429000"/>
            <a:ext cx="2663825"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600" dirty="0">
                <a:solidFill>
                  <a:schemeClr val="tx1"/>
                </a:solidFill>
                <a:latin typeface="Calibri" panose="020F0502020204030204" pitchFamily="34" charset="0"/>
              </a:rPr>
              <a:t>8. </a:t>
            </a:r>
            <a:r>
              <a:rPr lang="nb-NO" sz="1600" dirty="0" err="1">
                <a:solidFill>
                  <a:schemeClr val="tx1"/>
                </a:solidFill>
                <a:latin typeface="Calibri" panose="020F0502020204030204" pitchFamily="34" charset="0"/>
              </a:rPr>
              <a:t>Shared</a:t>
            </a:r>
            <a:r>
              <a:rPr lang="nb-NO" sz="1600" dirty="0">
                <a:solidFill>
                  <a:schemeClr val="tx1"/>
                </a:solidFill>
                <a:latin typeface="Calibri" panose="020F0502020204030204" pitchFamily="34" charset="0"/>
              </a:rPr>
              <a:t> mental </a:t>
            </a:r>
            <a:r>
              <a:rPr lang="nb-NO" sz="1600" dirty="0" err="1">
                <a:solidFill>
                  <a:schemeClr val="tx1"/>
                </a:solidFill>
                <a:latin typeface="Calibri" panose="020F0502020204030204" pitchFamily="34" charset="0"/>
              </a:rPr>
              <a:t>models</a:t>
            </a:r>
            <a:r>
              <a:rPr lang="nb-NO" sz="1600" dirty="0">
                <a:solidFill>
                  <a:schemeClr val="tx1"/>
                </a:solidFill>
                <a:latin typeface="Calibri" panose="020F0502020204030204" pitchFamily="34" charset="0"/>
              </a:rPr>
              <a:t> of </a:t>
            </a:r>
            <a:r>
              <a:rPr lang="nb-NO" sz="1600" dirty="0" err="1">
                <a:solidFill>
                  <a:schemeClr val="tx1"/>
                </a:solidFill>
                <a:latin typeface="Calibri" panose="020F0502020204030204" pitchFamily="34" charset="0"/>
              </a:rPr>
              <a:t>functional</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interaction</a:t>
            </a:r>
            <a:endParaRPr lang="nb-NO" sz="1600" dirty="0">
              <a:solidFill>
                <a:schemeClr val="tx1"/>
              </a:solidFill>
              <a:latin typeface="Calibri" panose="020F0502020204030204" pitchFamily="34" charset="0"/>
            </a:endParaRPr>
          </a:p>
        </p:txBody>
      </p:sp>
      <p:sp>
        <p:nvSpPr>
          <p:cNvPr id="9" name="Rektangel 8"/>
          <p:cNvSpPr/>
          <p:nvPr/>
        </p:nvSpPr>
        <p:spPr>
          <a:xfrm>
            <a:off x="2124075" y="4797425"/>
            <a:ext cx="5327650" cy="914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nb-NO" sz="1600" dirty="0">
                <a:solidFill>
                  <a:schemeClr val="tx1"/>
                </a:solidFill>
                <a:latin typeface="Calibri" panose="020F0502020204030204" pitchFamily="34" charset="0"/>
              </a:rPr>
              <a:t>9. </a:t>
            </a:r>
            <a:r>
              <a:rPr lang="nb-NO" sz="1600" dirty="0" err="1">
                <a:solidFill>
                  <a:schemeClr val="tx1"/>
                </a:solidFill>
                <a:latin typeface="Calibri" panose="020F0502020204030204" pitchFamily="34" charset="0"/>
              </a:rPr>
              <a:t>Freedom</a:t>
            </a:r>
            <a:r>
              <a:rPr lang="nb-NO" sz="1600" dirty="0">
                <a:solidFill>
                  <a:schemeClr val="tx1"/>
                </a:solidFill>
                <a:latin typeface="Calibri" panose="020F0502020204030204" pitchFamily="34" charset="0"/>
              </a:rPr>
              <a:t> from </a:t>
            </a:r>
            <a:r>
              <a:rPr lang="nb-NO" sz="1600" dirty="0" err="1">
                <a:solidFill>
                  <a:schemeClr val="tx1"/>
                </a:solidFill>
                <a:latin typeface="Calibri" panose="020F0502020204030204" pitchFamily="34" charset="0"/>
              </a:rPr>
              <a:t>distrustful</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behavior</a:t>
            </a:r>
            <a:r>
              <a:rPr lang="nb-NO" sz="1600" dirty="0">
                <a:solidFill>
                  <a:schemeClr val="tx1"/>
                </a:solidFill>
                <a:latin typeface="Calibri" panose="020F0502020204030204" pitchFamily="34" charset="0"/>
              </a:rPr>
              <a:t> like; </a:t>
            </a:r>
            <a:r>
              <a:rPr lang="nb-NO" sz="1600" dirty="0" err="1">
                <a:solidFill>
                  <a:schemeClr val="tx1"/>
                </a:solidFill>
                <a:latin typeface="Calibri" panose="020F0502020204030204" pitchFamily="34" charset="0"/>
              </a:rPr>
              <a:t>Lying</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cheating</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hidden</a:t>
            </a:r>
            <a:r>
              <a:rPr lang="nb-NO" sz="1600" dirty="0">
                <a:solidFill>
                  <a:schemeClr val="tx1"/>
                </a:solidFill>
                <a:latin typeface="Calibri" panose="020F0502020204030204" pitchFamily="34" charset="0"/>
              </a:rPr>
              <a:t> agenda, </a:t>
            </a:r>
            <a:r>
              <a:rPr lang="nb-NO" sz="1600" dirty="0" err="1">
                <a:solidFill>
                  <a:schemeClr val="tx1"/>
                </a:solidFill>
                <a:latin typeface="Calibri" panose="020F0502020204030204" pitchFamily="34" charset="0"/>
              </a:rPr>
              <a:t>threatening</a:t>
            </a:r>
            <a:r>
              <a:rPr lang="nb-NO" sz="1600" dirty="0">
                <a:solidFill>
                  <a:schemeClr val="tx1"/>
                </a:solidFill>
                <a:latin typeface="Calibri" panose="020F0502020204030204" pitchFamily="34" charset="0"/>
              </a:rPr>
              <a:t>, offensive, </a:t>
            </a:r>
            <a:r>
              <a:rPr lang="nb-NO" sz="1600" dirty="0" err="1">
                <a:solidFill>
                  <a:schemeClr val="tx1"/>
                </a:solidFill>
                <a:latin typeface="Calibri" panose="020F0502020204030204" pitchFamily="34" charset="0"/>
              </a:rPr>
              <a:t>self-detrimental</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non-dignified</a:t>
            </a:r>
            <a:r>
              <a:rPr lang="nb-NO" sz="1600" dirty="0">
                <a:solidFill>
                  <a:schemeClr val="tx1"/>
                </a:solidFill>
                <a:latin typeface="Calibri" panose="020F0502020204030204" pitchFamily="34" charset="0"/>
              </a:rPr>
              <a:t> </a:t>
            </a:r>
            <a:r>
              <a:rPr lang="nb-NO" sz="1600" dirty="0" err="1">
                <a:solidFill>
                  <a:schemeClr val="tx1"/>
                </a:solidFill>
                <a:latin typeface="Calibri" panose="020F0502020204030204" pitchFamily="34" charset="0"/>
              </a:rPr>
              <a:t>behaviors</a:t>
            </a:r>
            <a:r>
              <a:rPr lang="nb-NO" sz="1600" dirty="0">
                <a:solidFill>
                  <a:schemeClr val="tx1"/>
                </a:solidFill>
                <a:latin typeface="Calibri" panose="020F0502020204030204" pitchFamily="34" charset="0"/>
              </a:rPr>
              <a:t> </a:t>
            </a:r>
          </a:p>
        </p:txBody>
      </p:sp>
      <p:sp>
        <p:nvSpPr>
          <p:cNvPr id="9223" name="TekstSylinder 9"/>
          <p:cNvSpPr txBox="1">
            <a:spLocks noChangeArrowheads="1"/>
          </p:cNvSpPr>
          <p:nvPr/>
        </p:nvSpPr>
        <p:spPr bwMode="auto">
          <a:xfrm>
            <a:off x="755650" y="419100"/>
            <a:ext cx="70818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b-NO" altLang="nb-NO" sz="3000">
                <a:latin typeface="Calibri" panose="020F0502020204030204" pitchFamily="34" charset="0"/>
              </a:rPr>
              <a:t>Trust building components in the DI seminar</a:t>
            </a:r>
          </a:p>
          <a:p>
            <a:pPr>
              <a:spcBef>
                <a:spcPct val="0"/>
              </a:spcBef>
              <a:buFontTx/>
              <a:buNone/>
            </a:pPr>
            <a:r>
              <a:rPr lang="nb-NO" altLang="nb-NO" sz="1600">
                <a:latin typeface="Calibri" panose="020F0502020204030204" pitchFamily="34" charset="0"/>
              </a:rPr>
              <a:t>From Sietar paper 2013</a:t>
            </a:r>
          </a:p>
        </p:txBody>
      </p:sp>
      <p:cxnSp>
        <p:nvCxnSpPr>
          <p:cNvPr id="12" name="Rett pil 11"/>
          <p:cNvCxnSpPr/>
          <p:nvPr/>
        </p:nvCxnSpPr>
        <p:spPr>
          <a:xfrm>
            <a:off x="4211638" y="2781300"/>
            <a:ext cx="360362"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Rett pil 12"/>
          <p:cNvCxnSpPr/>
          <p:nvPr/>
        </p:nvCxnSpPr>
        <p:spPr>
          <a:xfrm>
            <a:off x="4211638" y="3789363"/>
            <a:ext cx="360362"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9227" name="Picture 5" descr="Human-Factors-logotype-norsk-h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217488"/>
            <a:ext cx="80645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f-dc1\felles\Tester\10 DI Diversity Icebreaker\Logo\Fra CDDU 25 Aug 2010\Små men tåkete\DI logo 238  x 108 with sub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70" y="5713412"/>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427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Norway	</a:t>
            </a:r>
            <a:endParaRPr lang="nb-NO" dirty="0"/>
          </a:p>
        </p:txBody>
      </p:sp>
      <p:sp>
        <p:nvSpPr>
          <p:cNvPr id="3" name="Plassholder for innhold 2"/>
          <p:cNvSpPr>
            <a:spLocks noGrp="1"/>
          </p:cNvSpPr>
          <p:nvPr>
            <p:ph idx="1"/>
          </p:nvPr>
        </p:nvSpPr>
        <p:spPr/>
        <p:txBody>
          <a:bodyPr/>
          <a:lstStyle/>
          <a:p>
            <a:pPr marL="0" indent="0">
              <a:buNone/>
            </a:pPr>
            <a:r>
              <a:rPr lang="nb-NO" dirty="0" smtClean="0"/>
              <a:t>Fast </a:t>
            </a:r>
            <a:r>
              <a:rPr lang="nb-NO" dirty="0" err="1" smtClean="0"/>
              <a:t>track</a:t>
            </a:r>
            <a:r>
              <a:rPr lang="nb-NO" dirty="0" smtClean="0"/>
              <a:t> </a:t>
            </a:r>
            <a:r>
              <a:rPr lang="nb-NO" dirty="0" err="1" smtClean="0"/>
              <a:t>introduction</a:t>
            </a:r>
            <a:r>
              <a:rPr lang="nb-NO" dirty="0" smtClean="0"/>
              <a:t> program</a:t>
            </a:r>
          </a:p>
          <a:p>
            <a:pPr marL="0" indent="0">
              <a:buNone/>
            </a:pPr>
            <a:endParaRPr lang="nb-NO" dirty="0"/>
          </a:p>
          <a:p>
            <a:pPr marL="0" indent="0">
              <a:buNone/>
            </a:pPr>
            <a:r>
              <a:rPr lang="nb-NO" u="sng" dirty="0">
                <a:hlinkClick r:id="rId2"/>
              </a:rPr>
              <a:t>htt</a:t>
            </a:r>
            <a:r>
              <a:rPr lang="nb-NO" b="1" u="sng" dirty="0">
                <a:hlinkClick r:id="rId2"/>
              </a:rPr>
              <a:t>ps://</a:t>
            </a:r>
            <a:r>
              <a:rPr lang="nb-NO" b="1" u="sng" dirty="0" smtClean="0">
                <a:hlinkClick r:id="rId2"/>
              </a:rPr>
              <a:t>youtu.be/IGeFaYlCAhI</a:t>
            </a:r>
            <a:endParaRPr lang="nb-NO" b="1" u="sng" dirty="0" smtClean="0"/>
          </a:p>
          <a:p>
            <a:pPr marL="0" indent="0">
              <a:buNone/>
            </a:pPr>
            <a:endParaRPr lang="nb-NO" b="1" u="sng" dirty="0"/>
          </a:p>
          <a:p>
            <a:pPr marL="0" indent="0">
              <a:buNone/>
            </a:pPr>
            <a:endParaRPr lang="nb-NO" b="1" dirty="0"/>
          </a:p>
        </p:txBody>
      </p:sp>
      <p:pic>
        <p:nvPicPr>
          <p:cNvPr id="4" name="Picture 8" descr="\\Hf-dc1\felles\Tester\10 DI Diversity Icebreaker\Logo\Fra CDDU 25 Aug 2010\Små men tåkete\DI logo 238  x 108 with sub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5273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2555768"/>
            <a:ext cx="5976664" cy="3985456"/>
          </a:xfrm>
          <a:prstGeom prst="rect">
            <a:avLst/>
          </a:prstGeom>
        </p:spPr>
      </p:pic>
      <p:sp>
        <p:nvSpPr>
          <p:cNvPr id="4" name="TekstSylinder 3"/>
          <p:cNvSpPr txBox="1"/>
          <p:nvPr/>
        </p:nvSpPr>
        <p:spPr>
          <a:xfrm>
            <a:off x="1115616" y="476672"/>
            <a:ext cx="8081443" cy="1477328"/>
          </a:xfrm>
          <a:prstGeom prst="rect">
            <a:avLst/>
          </a:prstGeom>
          <a:noFill/>
        </p:spPr>
        <p:txBody>
          <a:bodyPr wrap="none" rtlCol="0">
            <a:spAutoFit/>
          </a:bodyPr>
          <a:lstStyle/>
          <a:p>
            <a:r>
              <a:rPr lang="nb-NO" dirty="0" smtClean="0"/>
              <a:t>Larvik 2017-2018: </a:t>
            </a:r>
            <a:r>
              <a:rPr lang="nb-NO" dirty="0" err="1" smtClean="0"/>
              <a:t>Housing</a:t>
            </a:r>
            <a:r>
              <a:rPr lang="nb-NO" dirty="0" smtClean="0"/>
              <a:t> for Norwegian and immigrant families </a:t>
            </a:r>
            <a:r>
              <a:rPr lang="nb-NO" dirty="0" err="1" smtClean="0"/>
              <a:t>who</a:t>
            </a:r>
            <a:r>
              <a:rPr lang="nb-NO" dirty="0" smtClean="0"/>
              <a:t> </a:t>
            </a:r>
            <a:r>
              <a:rPr lang="nb-NO" dirty="0" err="1" smtClean="0"/>
              <a:t>cannot</a:t>
            </a:r>
            <a:r>
              <a:rPr lang="nb-NO" dirty="0" smtClean="0"/>
              <a:t> </a:t>
            </a:r>
            <a:r>
              <a:rPr lang="nb-NO" dirty="0" err="1" smtClean="0"/>
              <a:t>afford</a:t>
            </a:r>
            <a:r>
              <a:rPr lang="nb-NO" dirty="0" smtClean="0"/>
              <a:t> </a:t>
            </a:r>
          </a:p>
          <a:p>
            <a:r>
              <a:rPr lang="nb-NO" dirty="0" smtClean="0"/>
              <a:t>a </a:t>
            </a:r>
            <a:r>
              <a:rPr lang="nb-NO" dirty="0" err="1" smtClean="0"/>
              <a:t>decent</a:t>
            </a:r>
            <a:r>
              <a:rPr lang="nb-NO" dirty="0" smtClean="0"/>
              <a:t> house.</a:t>
            </a:r>
          </a:p>
          <a:p>
            <a:r>
              <a:rPr lang="nb-NO" dirty="0" err="1" smtClean="0"/>
              <a:t>Theory</a:t>
            </a:r>
            <a:r>
              <a:rPr lang="nb-NO" dirty="0" smtClean="0"/>
              <a:t> U + </a:t>
            </a:r>
            <a:r>
              <a:rPr lang="nb-NO" dirty="0" err="1" smtClean="0"/>
              <a:t>Diversity</a:t>
            </a:r>
            <a:r>
              <a:rPr lang="nb-NO" dirty="0" smtClean="0"/>
              <a:t> </a:t>
            </a:r>
            <a:r>
              <a:rPr lang="nb-NO" dirty="0" err="1" smtClean="0"/>
              <a:t>Icebreaker</a:t>
            </a:r>
            <a:r>
              <a:rPr lang="nb-NO" dirty="0" smtClean="0"/>
              <a:t>, 6 </a:t>
            </a:r>
            <a:r>
              <a:rPr lang="nb-NO" dirty="0" err="1" smtClean="0"/>
              <a:t>months</a:t>
            </a:r>
            <a:r>
              <a:rPr lang="nb-NO" dirty="0" smtClean="0"/>
              <a:t> </a:t>
            </a:r>
            <a:r>
              <a:rPr lang="nb-NO" dirty="0" err="1" smtClean="0"/>
              <a:t>process</a:t>
            </a:r>
            <a:endParaRPr lang="nb-NO" dirty="0" smtClean="0"/>
          </a:p>
          <a:p>
            <a:r>
              <a:rPr lang="nb-NO" dirty="0" err="1" smtClean="0"/>
              <a:t>Prototyping</a:t>
            </a:r>
            <a:r>
              <a:rPr lang="nb-NO" dirty="0" smtClean="0"/>
              <a:t> </a:t>
            </a:r>
            <a:r>
              <a:rPr lang="nb-NO" dirty="0" err="1" smtClean="0"/>
              <a:t>collective</a:t>
            </a:r>
            <a:r>
              <a:rPr lang="nb-NO" dirty="0" smtClean="0"/>
              <a:t> </a:t>
            </a:r>
            <a:r>
              <a:rPr lang="nb-NO" dirty="0" err="1" smtClean="0"/>
              <a:t>preparations</a:t>
            </a:r>
            <a:r>
              <a:rPr lang="nb-NO" dirty="0" smtClean="0"/>
              <a:t>.</a:t>
            </a:r>
          </a:p>
          <a:p>
            <a:r>
              <a:rPr lang="nb-NO" dirty="0" err="1" smtClean="0"/>
              <a:t>Involved</a:t>
            </a:r>
            <a:r>
              <a:rPr lang="nb-NO" dirty="0" smtClean="0"/>
              <a:t> partners: Husbanken, </a:t>
            </a:r>
            <a:r>
              <a:rPr lang="nb-NO" dirty="0" err="1" smtClean="0"/>
              <a:t>University</a:t>
            </a:r>
            <a:r>
              <a:rPr lang="nb-NO" dirty="0" smtClean="0"/>
              <a:t> College </a:t>
            </a:r>
            <a:r>
              <a:rPr lang="nb-NO" dirty="0" err="1" smtClean="0"/>
              <a:t>SoutEast</a:t>
            </a:r>
            <a:r>
              <a:rPr lang="nb-NO" dirty="0" smtClean="0"/>
              <a:t>, Larvik </a:t>
            </a:r>
            <a:r>
              <a:rPr lang="nb-NO" dirty="0" err="1" smtClean="0"/>
              <a:t>Municipality</a:t>
            </a:r>
            <a:endParaRPr lang="nb-NO" dirty="0"/>
          </a:p>
        </p:txBody>
      </p:sp>
      <p:pic>
        <p:nvPicPr>
          <p:cNvPr id="5" name="Picture 8" descr="\\Hf-dc1\felles\Tester\10 DI Diversity Icebreaker\Logo\Fra CDDU 25 Aug 2010\Små men tåkete\DI logo 238  x 108 with sub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649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Learning relevant for </a:t>
            </a:r>
            <a:r>
              <a:rPr lang="nb-NO" dirty="0" err="1" smtClean="0"/>
              <a:t>practice</a:t>
            </a:r>
            <a:r>
              <a:rPr lang="nb-NO" dirty="0" smtClean="0"/>
              <a:t/>
            </a:r>
            <a:br>
              <a:rPr lang="nb-NO" dirty="0" smtClean="0"/>
            </a:br>
            <a:r>
              <a:rPr lang="nb-NO" dirty="0"/>
              <a:t>	</a:t>
            </a:r>
          </a:p>
        </p:txBody>
      </p:sp>
      <p:sp>
        <p:nvSpPr>
          <p:cNvPr id="3" name="Plassholder for innhold 2"/>
          <p:cNvSpPr>
            <a:spLocks noGrp="1"/>
          </p:cNvSpPr>
          <p:nvPr>
            <p:ph idx="1"/>
          </p:nvPr>
        </p:nvSpPr>
        <p:spPr/>
        <p:txBody>
          <a:bodyPr/>
          <a:lstStyle/>
          <a:p>
            <a:pPr marL="0" indent="0">
              <a:buNone/>
            </a:pPr>
            <a:r>
              <a:rPr lang="nb-NO" dirty="0" err="1" smtClean="0"/>
              <a:t>Complexity</a:t>
            </a:r>
            <a:r>
              <a:rPr lang="nb-NO" dirty="0" smtClean="0"/>
              <a:t> in </a:t>
            </a:r>
            <a:r>
              <a:rPr lang="nb-NO" dirty="0" err="1" smtClean="0"/>
              <a:t>the</a:t>
            </a:r>
            <a:r>
              <a:rPr lang="nb-NO" dirty="0" smtClean="0"/>
              <a:t> </a:t>
            </a:r>
            <a:r>
              <a:rPr lang="nb-NO" dirty="0" err="1" smtClean="0"/>
              <a:t>situation</a:t>
            </a:r>
            <a:r>
              <a:rPr lang="nb-NO" dirty="0" smtClean="0"/>
              <a:t> </a:t>
            </a:r>
            <a:r>
              <a:rPr lang="nb-NO" dirty="0" err="1" smtClean="0"/>
              <a:t>needs</a:t>
            </a:r>
            <a:r>
              <a:rPr lang="nb-NO" dirty="0" smtClean="0"/>
              <a:t> more </a:t>
            </a:r>
            <a:r>
              <a:rPr lang="nb-NO" dirty="0" err="1" smtClean="0"/>
              <a:t>preparation</a:t>
            </a:r>
            <a:r>
              <a:rPr lang="nb-NO" dirty="0" smtClean="0"/>
              <a:t>, </a:t>
            </a:r>
            <a:r>
              <a:rPr lang="nb-NO" dirty="0" err="1" smtClean="0"/>
              <a:t>Diversity</a:t>
            </a:r>
            <a:r>
              <a:rPr lang="nb-NO" dirty="0" smtClean="0"/>
              <a:t> </a:t>
            </a:r>
            <a:r>
              <a:rPr lang="nb-NO" dirty="0" err="1" smtClean="0"/>
              <a:t>Icebreaker</a:t>
            </a:r>
            <a:r>
              <a:rPr lang="nb-NO" dirty="0" smtClean="0"/>
              <a:t> </a:t>
            </a:r>
            <a:r>
              <a:rPr lang="nb-NO" dirty="0" err="1" smtClean="0"/>
              <a:t>should</a:t>
            </a:r>
            <a:r>
              <a:rPr lang="nb-NO" dirty="0" smtClean="0"/>
              <a:t> be </a:t>
            </a:r>
            <a:r>
              <a:rPr lang="nb-NO" dirty="0" err="1" smtClean="0"/>
              <a:t>integrated</a:t>
            </a:r>
            <a:r>
              <a:rPr lang="nb-NO" dirty="0" smtClean="0"/>
              <a:t> in a </a:t>
            </a:r>
            <a:r>
              <a:rPr lang="nb-NO" dirty="0" err="1" smtClean="0"/>
              <a:t>long</a:t>
            </a:r>
            <a:r>
              <a:rPr lang="nb-NO" dirty="0" smtClean="0"/>
              <a:t> term </a:t>
            </a:r>
            <a:r>
              <a:rPr lang="nb-NO" dirty="0" err="1" smtClean="0"/>
              <a:t>planned</a:t>
            </a:r>
            <a:r>
              <a:rPr lang="nb-NO" dirty="0" smtClean="0"/>
              <a:t> </a:t>
            </a:r>
            <a:r>
              <a:rPr lang="nb-NO" dirty="0" err="1" smtClean="0"/>
              <a:t>process</a:t>
            </a:r>
            <a:r>
              <a:rPr lang="nb-NO" dirty="0" smtClean="0"/>
              <a:t> of </a:t>
            </a:r>
            <a:r>
              <a:rPr lang="nb-NO" dirty="0" err="1" smtClean="0"/>
              <a:t>change</a:t>
            </a:r>
            <a:r>
              <a:rPr lang="nb-NO" dirty="0" smtClean="0"/>
              <a:t>.</a:t>
            </a:r>
          </a:p>
          <a:p>
            <a:pPr marL="0" indent="0">
              <a:buNone/>
            </a:pPr>
            <a:r>
              <a:rPr lang="nb-NO" dirty="0" err="1" smtClean="0"/>
              <a:t>Use</a:t>
            </a:r>
            <a:r>
              <a:rPr lang="nb-NO" dirty="0" smtClean="0"/>
              <a:t> more time in </a:t>
            </a:r>
            <a:r>
              <a:rPr lang="nb-NO" dirty="0" err="1" smtClean="0"/>
              <a:t>the</a:t>
            </a:r>
            <a:r>
              <a:rPr lang="nb-NO" dirty="0" smtClean="0"/>
              <a:t> scoring and </a:t>
            </a:r>
            <a:r>
              <a:rPr lang="nb-NO" dirty="0" err="1" smtClean="0"/>
              <a:t>exploring</a:t>
            </a:r>
            <a:r>
              <a:rPr lang="nb-NO" dirty="0" smtClean="0"/>
              <a:t> </a:t>
            </a:r>
            <a:r>
              <a:rPr lang="nb-NO" dirty="0" err="1" smtClean="0"/>
              <a:t>process</a:t>
            </a:r>
            <a:r>
              <a:rPr lang="nb-NO" dirty="0" smtClean="0"/>
              <a:t> during </a:t>
            </a:r>
            <a:r>
              <a:rPr lang="nb-NO" dirty="0" err="1" smtClean="0"/>
              <a:t>the</a:t>
            </a:r>
            <a:r>
              <a:rPr lang="nb-NO" dirty="0" smtClean="0"/>
              <a:t> seminar.</a:t>
            </a:r>
            <a:endParaRPr lang="nb-NO" dirty="0"/>
          </a:p>
        </p:txBody>
      </p:sp>
      <p:pic>
        <p:nvPicPr>
          <p:cNvPr id="4" name="Picture 8" descr="\\Hf-dc1\felles\Tester\10 DI Diversity Icebreaker\Logo\Fra CDDU 25 Aug 2010\Små men tåkete\DI logo 238  x 108 with subt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3490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Theoretical</a:t>
            </a:r>
            <a:r>
              <a:rPr lang="nb-NO" dirty="0" smtClean="0"/>
              <a:t> and </a:t>
            </a:r>
            <a:r>
              <a:rPr lang="nb-NO" dirty="0" err="1" smtClean="0"/>
              <a:t>resarch</a:t>
            </a:r>
            <a:r>
              <a:rPr lang="nb-NO" dirty="0" smtClean="0"/>
              <a:t> questions</a:t>
            </a:r>
            <a:endParaRPr lang="nb-NO" dirty="0"/>
          </a:p>
        </p:txBody>
      </p:sp>
      <p:sp>
        <p:nvSpPr>
          <p:cNvPr id="3" name="Plassholder for innhold 2"/>
          <p:cNvSpPr>
            <a:spLocks noGrp="1"/>
          </p:cNvSpPr>
          <p:nvPr>
            <p:ph idx="1"/>
          </p:nvPr>
        </p:nvSpPr>
        <p:spPr/>
        <p:txBody>
          <a:bodyPr/>
          <a:lstStyle/>
          <a:p>
            <a:pPr marL="0" indent="0">
              <a:buNone/>
            </a:pPr>
            <a:r>
              <a:rPr lang="nb-NO" dirty="0" err="1" smtClean="0"/>
              <a:t>Reframing</a:t>
            </a:r>
            <a:r>
              <a:rPr lang="nb-NO" dirty="0" smtClean="0"/>
              <a:t> </a:t>
            </a:r>
            <a:r>
              <a:rPr lang="nb-NO" dirty="0" err="1" smtClean="0"/>
              <a:t>processes</a:t>
            </a:r>
            <a:r>
              <a:rPr lang="nb-NO" dirty="0" smtClean="0"/>
              <a:t> – </a:t>
            </a:r>
            <a:r>
              <a:rPr lang="nb-NO" dirty="0" err="1" smtClean="0"/>
              <a:t>possibilities</a:t>
            </a:r>
            <a:r>
              <a:rPr lang="nb-NO" dirty="0" smtClean="0"/>
              <a:t> and limits</a:t>
            </a:r>
          </a:p>
          <a:p>
            <a:pPr marL="0" indent="0">
              <a:buNone/>
            </a:pPr>
            <a:r>
              <a:rPr lang="nb-NO" dirty="0" err="1" smtClean="0"/>
              <a:t>Common</a:t>
            </a:r>
            <a:r>
              <a:rPr lang="nb-NO" dirty="0" smtClean="0"/>
              <a:t> </a:t>
            </a:r>
            <a:r>
              <a:rPr lang="nb-NO" dirty="0" err="1" smtClean="0"/>
              <a:t>ground</a:t>
            </a:r>
            <a:r>
              <a:rPr lang="nb-NO" dirty="0"/>
              <a:t> </a:t>
            </a:r>
            <a:r>
              <a:rPr lang="nb-NO" dirty="0" smtClean="0"/>
              <a:t>-  </a:t>
            </a:r>
          </a:p>
          <a:p>
            <a:pPr marL="0" indent="0">
              <a:buNone/>
            </a:pPr>
            <a:r>
              <a:rPr lang="nb-NO" dirty="0"/>
              <a:t>	</a:t>
            </a:r>
            <a:r>
              <a:rPr lang="nb-NO" dirty="0" err="1" smtClean="0"/>
              <a:t>What</a:t>
            </a:r>
            <a:r>
              <a:rPr lang="nb-NO" dirty="0" smtClean="0"/>
              <a:t> promotes?</a:t>
            </a:r>
          </a:p>
          <a:p>
            <a:pPr marL="0" indent="0">
              <a:buNone/>
            </a:pPr>
            <a:r>
              <a:rPr lang="nb-NO" dirty="0"/>
              <a:t>	</a:t>
            </a:r>
            <a:r>
              <a:rPr lang="nb-NO" dirty="0" err="1" smtClean="0"/>
              <a:t>Qualities</a:t>
            </a:r>
            <a:r>
              <a:rPr lang="nb-NO" dirty="0" smtClean="0"/>
              <a:t> of </a:t>
            </a:r>
            <a:r>
              <a:rPr lang="nb-NO" dirty="0" err="1" smtClean="0"/>
              <a:t>common</a:t>
            </a:r>
            <a:r>
              <a:rPr lang="nb-NO" dirty="0" smtClean="0"/>
              <a:t> </a:t>
            </a:r>
            <a:r>
              <a:rPr lang="nb-NO" dirty="0" err="1" smtClean="0"/>
              <a:t>ground</a:t>
            </a:r>
            <a:r>
              <a:rPr lang="nb-NO" dirty="0" smtClean="0"/>
              <a:t>?</a:t>
            </a:r>
          </a:p>
          <a:p>
            <a:pPr marL="0" indent="0">
              <a:buNone/>
            </a:pPr>
            <a:r>
              <a:rPr lang="nb-NO" dirty="0"/>
              <a:t>	M</a:t>
            </a:r>
            <a:r>
              <a:rPr lang="nb-NO" dirty="0" smtClean="0"/>
              <a:t>inimum </a:t>
            </a:r>
            <a:r>
              <a:rPr lang="nb-NO" dirty="0" err="1" smtClean="0"/>
              <a:t>needed</a:t>
            </a:r>
            <a:r>
              <a:rPr lang="nb-NO" dirty="0" smtClean="0"/>
              <a:t> for </a:t>
            </a:r>
            <a:r>
              <a:rPr lang="nb-NO" dirty="0" err="1" smtClean="0"/>
              <a:t>exploring</a:t>
            </a:r>
            <a:r>
              <a:rPr lang="nb-NO" dirty="0" smtClean="0"/>
              <a:t> </a:t>
            </a:r>
            <a:r>
              <a:rPr lang="nb-NO" dirty="0" err="1" smtClean="0"/>
              <a:t>differences</a:t>
            </a:r>
            <a:r>
              <a:rPr lang="nb-NO" dirty="0" smtClean="0"/>
              <a:t>?</a:t>
            </a:r>
            <a:endParaRPr lang="nb-NO" dirty="0"/>
          </a:p>
        </p:txBody>
      </p:sp>
      <p:pic>
        <p:nvPicPr>
          <p:cNvPr id="4" name="Picture 8" descr="\\Hf-dc1\felles\Tester\10 DI Diversity Icebreaker\Logo\Fra CDDU 25 Aug 2010\Små men tåkete\DI logo 238  x 108 with subt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4331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dtytuł 7"/>
          <p:cNvSpPr>
            <a:spLocks noGrp="1"/>
          </p:cNvSpPr>
          <p:nvPr>
            <p:ph type="subTitle" idx="1"/>
          </p:nvPr>
        </p:nvSpPr>
        <p:spPr>
          <a:xfrm>
            <a:off x="683568" y="1988840"/>
            <a:ext cx="7344816" cy="2232248"/>
          </a:xfrm>
        </p:spPr>
        <p:txBody>
          <a:bodyPr>
            <a:normAutofit/>
          </a:bodyPr>
          <a:lstStyle/>
          <a:p>
            <a:pPr marL="971550" lvl="1" indent="-514350">
              <a:spcAft>
                <a:spcPts val="600"/>
              </a:spcAft>
            </a:pPr>
            <a:r>
              <a:rPr lang="nb-NO" sz="3000" b="1" dirty="0" err="1" smtClean="0">
                <a:solidFill>
                  <a:schemeClr val="tx1">
                    <a:lumMod val="65000"/>
                    <a:lumOff val="35000"/>
                  </a:schemeClr>
                </a:solidFill>
              </a:rPr>
              <a:t>Thank</a:t>
            </a:r>
            <a:r>
              <a:rPr lang="nb-NO" sz="3000" b="1" dirty="0" smtClean="0">
                <a:solidFill>
                  <a:schemeClr val="tx1">
                    <a:lumMod val="65000"/>
                    <a:lumOff val="35000"/>
                  </a:schemeClr>
                </a:solidFill>
              </a:rPr>
              <a:t> </a:t>
            </a:r>
            <a:r>
              <a:rPr lang="nb-NO" sz="3000" b="1" dirty="0" err="1" smtClean="0">
                <a:solidFill>
                  <a:schemeClr val="tx1">
                    <a:lumMod val="65000"/>
                    <a:lumOff val="35000"/>
                  </a:schemeClr>
                </a:solidFill>
              </a:rPr>
              <a:t>you</a:t>
            </a:r>
            <a:r>
              <a:rPr lang="nb-NO" sz="3000" b="1" dirty="0" smtClean="0">
                <a:solidFill>
                  <a:schemeClr val="tx1">
                    <a:lumMod val="65000"/>
                    <a:lumOff val="35000"/>
                  </a:schemeClr>
                </a:solidFill>
              </a:rPr>
              <a:t> </a:t>
            </a:r>
            <a:r>
              <a:rPr lang="nb-NO" sz="3000" b="1" dirty="0" err="1" smtClean="0">
                <a:solidFill>
                  <a:schemeClr val="tx1">
                    <a:lumMod val="65000"/>
                    <a:lumOff val="35000"/>
                  </a:schemeClr>
                </a:solidFill>
              </a:rPr>
              <a:t>very</a:t>
            </a:r>
            <a:r>
              <a:rPr lang="nb-NO" sz="3000" b="1" dirty="0" smtClean="0">
                <a:solidFill>
                  <a:schemeClr val="tx1">
                    <a:lumMod val="65000"/>
                    <a:lumOff val="35000"/>
                  </a:schemeClr>
                </a:solidFill>
              </a:rPr>
              <a:t> </a:t>
            </a:r>
            <a:r>
              <a:rPr lang="nb-NO" sz="3000" b="1" dirty="0" err="1" smtClean="0">
                <a:solidFill>
                  <a:schemeClr val="tx1">
                    <a:lumMod val="65000"/>
                    <a:lumOff val="35000"/>
                  </a:schemeClr>
                </a:solidFill>
              </a:rPr>
              <a:t>much</a:t>
            </a:r>
            <a:r>
              <a:rPr lang="nb-NO" sz="3000" b="1" dirty="0" smtClean="0">
                <a:solidFill>
                  <a:schemeClr val="tx1">
                    <a:lumMod val="65000"/>
                    <a:lumOff val="35000"/>
                  </a:schemeClr>
                </a:solidFill>
              </a:rPr>
              <a:t> for </a:t>
            </a:r>
            <a:r>
              <a:rPr lang="nb-NO" sz="3000" b="1" dirty="0" err="1" smtClean="0">
                <a:solidFill>
                  <a:schemeClr val="tx1">
                    <a:lumMod val="65000"/>
                    <a:lumOff val="35000"/>
                  </a:schemeClr>
                </a:solidFill>
              </a:rPr>
              <a:t>your</a:t>
            </a:r>
            <a:r>
              <a:rPr lang="nb-NO" sz="3000" b="1" dirty="0" smtClean="0">
                <a:solidFill>
                  <a:schemeClr val="tx1">
                    <a:lumMod val="65000"/>
                    <a:lumOff val="35000"/>
                  </a:schemeClr>
                </a:solidFill>
              </a:rPr>
              <a:t> </a:t>
            </a:r>
            <a:r>
              <a:rPr lang="nb-NO" sz="3000" b="1" dirty="0" err="1" smtClean="0">
                <a:solidFill>
                  <a:schemeClr val="tx1">
                    <a:lumMod val="65000"/>
                    <a:lumOff val="35000"/>
                  </a:schemeClr>
                </a:solidFill>
              </a:rPr>
              <a:t>attention</a:t>
            </a:r>
            <a:r>
              <a:rPr lang="nb-NO" sz="3000" b="1" dirty="0" smtClean="0">
                <a:solidFill>
                  <a:schemeClr val="tx1">
                    <a:lumMod val="65000"/>
                    <a:lumOff val="35000"/>
                  </a:schemeClr>
                </a:solidFill>
              </a:rPr>
              <a:t>.</a:t>
            </a:r>
            <a:endParaRPr lang="en-US" dirty="0" smtClean="0">
              <a:solidFill>
                <a:schemeClr val="tx1">
                  <a:lumMod val="65000"/>
                  <a:lumOff val="35000"/>
                </a:schemeClr>
              </a:solidFill>
            </a:endParaRPr>
          </a:p>
          <a:p>
            <a:pPr marL="971550" lvl="1" indent="-514350" algn="l">
              <a:spcAft>
                <a:spcPts val="600"/>
              </a:spcAft>
            </a:pPr>
            <a:endParaRPr lang="en-US" sz="2000" dirty="0" smtClean="0">
              <a:solidFill>
                <a:srgbClr val="565656"/>
              </a:solidFill>
            </a:endParaRPr>
          </a:p>
        </p:txBody>
      </p:sp>
      <p:pic>
        <p:nvPicPr>
          <p:cNvPr id="7" name="Picture 7" descr="C:\Users\Bjorn\AppData\Local\Microsoft\Windows\Temporary Internet Files\Content.Outlook\OLD59A3Q\Human-Factors-logotype-hog.jpg">
            <a:hlinkClick r:id="rId3"/>
          </p:cNvPr>
          <p:cNvPicPr>
            <a:picLocks noChangeAspect="1" noChangeArrowheads="1"/>
          </p:cNvPicPr>
          <p:nvPr/>
        </p:nvPicPr>
        <p:blipFill>
          <a:blip r:embed="rId4" cstate="print"/>
          <a:srcRect/>
          <a:stretch>
            <a:fillRect/>
          </a:stretch>
        </p:blipFill>
        <p:spPr bwMode="auto">
          <a:xfrm>
            <a:off x="7510836" y="5373216"/>
            <a:ext cx="1453652" cy="1453652"/>
          </a:xfrm>
          <a:prstGeom prst="rect">
            <a:avLst/>
          </a:prstGeom>
          <a:noFill/>
          <a:ln w="9525">
            <a:noFill/>
            <a:miter lim="800000"/>
            <a:headEnd/>
            <a:tailEnd/>
          </a:ln>
        </p:spPr>
      </p:pic>
      <p:grpSp>
        <p:nvGrpSpPr>
          <p:cNvPr id="16" name="Gruppe 15"/>
          <p:cNvGrpSpPr/>
          <p:nvPr/>
        </p:nvGrpSpPr>
        <p:grpSpPr>
          <a:xfrm>
            <a:off x="1475656" y="3699168"/>
            <a:ext cx="2880320" cy="1200329"/>
            <a:chOff x="683568" y="3933056"/>
            <a:chExt cx="2880320" cy="1200329"/>
          </a:xfrm>
        </p:grpSpPr>
        <p:pic>
          <p:nvPicPr>
            <p:cNvPr id="4098" name="Picture 2" descr="C:\Users\administrator.HEIDIPC\Downloads\linkedin-button.gif-w=44&amp;h=44">
              <a:hlinkClick r:id="rId5"/>
            </p:cNvPr>
            <p:cNvPicPr>
              <a:picLocks noChangeAspect="1" noChangeArrowheads="1"/>
            </p:cNvPicPr>
            <p:nvPr/>
          </p:nvPicPr>
          <p:blipFill>
            <a:blip r:embed="rId6" cstate="print"/>
            <a:srcRect/>
            <a:stretch>
              <a:fillRect/>
            </a:stretch>
          </p:blipFill>
          <p:spPr bwMode="auto">
            <a:xfrm>
              <a:off x="683568" y="3933056"/>
              <a:ext cx="1188000" cy="1188000"/>
            </a:xfrm>
            <a:prstGeom prst="rect">
              <a:avLst/>
            </a:prstGeom>
            <a:noFill/>
          </p:spPr>
        </p:pic>
        <p:sp>
          <p:nvSpPr>
            <p:cNvPr id="14" name="TekstSylinder 13"/>
            <p:cNvSpPr txBox="1"/>
            <p:nvPr/>
          </p:nvSpPr>
          <p:spPr>
            <a:xfrm>
              <a:off x="1907704" y="3933056"/>
              <a:ext cx="1656184" cy="1200329"/>
            </a:xfrm>
            <a:prstGeom prst="rect">
              <a:avLst/>
            </a:prstGeom>
            <a:noFill/>
          </p:spPr>
          <p:txBody>
            <a:bodyPr wrap="square" rtlCol="0">
              <a:spAutoFit/>
            </a:bodyPr>
            <a:lstStyle/>
            <a:p>
              <a:r>
                <a:rPr lang="en-US" b="1" dirty="0" smtClean="0">
                  <a:solidFill>
                    <a:schemeClr val="tx1">
                      <a:lumMod val="65000"/>
                      <a:lumOff val="35000"/>
                    </a:schemeClr>
                  </a:solidFill>
                </a:rPr>
                <a:t>Diversity</a:t>
              </a:r>
            </a:p>
            <a:p>
              <a:r>
                <a:rPr lang="en-US" b="1" dirty="0" smtClean="0">
                  <a:solidFill>
                    <a:schemeClr val="tx1">
                      <a:lumMod val="65000"/>
                      <a:lumOff val="35000"/>
                    </a:schemeClr>
                  </a:solidFill>
                </a:rPr>
                <a:t>Icebreaker</a:t>
              </a:r>
            </a:p>
            <a:p>
              <a:r>
                <a:rPr lang="en-US" b="1" dirty="0" smtClean="0">
                  <a:solidFill>
                    <a:schemeClr val="tx1">
                      <a:lumMod val="65000"/>
                      <a:lumOff val="35000"/>
                    </a:schemeClr>
                  </a:solidFill>
                </a:rPr>
                <a:t>Network</a:t>
              </a:r>
            </a:p>
            <a:p>
              <a:r>
                <a:rPr lang="en-US" dirty="0" smtClean="0">
                  <a:solidFill>
                    <a:schemeClr val="tx1">
                      <a:lumMod val="65000"/>
                      <a:lumOff val="35000"/>
                    </a:schemeClr>
                  </a:solidFill>
                </a:rPr>
                <a:t>on LinkedIn</a:t>
              </a:r>
              <a:endParaRPr lang="nb-NO" dirty="0">
                <a:solidFill>
                  <a:schemeClr val="tx1">
                    <a:lumMod val="65000"/>
                    <a:lumOff val="35000"/>
                  </a:schemeClr>
                </a:solidFill>
              </a:endParaRPr>
            </a:p>
          </p:txBody>
        </p:sp>
      </p:grpSp>
      <p:grpSp>
        <p:nvGrpSpPr>
          <p:cNvPr id="17" name="Gruppe 16"/>
          <p:cNvGrpSpPr/>
          <p:nvPr/>
        </p:nvGrpSpPr>
        <p:grpSpPr>
          <a:xfrm>
            <a:off x="5058192" y="3699168"/>
            <a:ext cx="2898184" cy="1242000"/>
            <a:chOff x="4338112" y="3915192"/>
            <a:chExt cx="2898184" cy="1242000"/>
          </a:xfrm>
        </p:grpSpPr>
        <p:pic>
          <p:nvPicPr>
            <p:cNvPr id="13" name="Picture 2" descr="C:\Users\administrator.HEIDIPC\Downloads\facebook_logo.jpg">
              <a:hlinkClick r:id="rId7"/>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338112" y="3915192"/>
              <a:ext cx="1242000" cy="1242000"/>
            </a:xfrm>
            <a:prstGeom prst="rect">
              <a:avLst/>
            </a:prstGeom>
            <a:noFill/>
          </p:spPr>
        </p:pic>
        <p:sp>
          <p:nvSpPr>
            <p:cNvPr id="15" name="TekstSylinder 14"/>
            <p:cNvSpPr txBox="1"/>
            <p:nvPr/>
          </p:nvSpPr>
          <p:spPr>
            <a:xfrm>
              <a:off x="5580112" y="3933056"/>
              <a:ext cx="1656184" cy="1200329"/>
            </a:xfrm>
            <a:prstGeom prst="rect">
              <a:avLst/>
            </a:prstGeom>
            <a:noFill/>
          </p:spPr>
          <p:txBody>
            <a:bodyPr wrap="square" rtlCol="0">
              <a:spAutoFit/>
            </a:bodyPr>
            <a:lstStyle/>
            <a:p>
              <a:r>
                <a:rPr lang="en-US" b="1" dirty="0" smtClean="0">
                  <a:solidFill>
                    <a:schemeClr val="tx1">
                      <a:lumMod val="65000"/>
                      <a:lumOff val="35000"/>
                    </a:schemeClr>
                  </a:solidFill>
                </a:rPr>
                <a:t>Diversity</a:t>
              </a:r>
            </a:p>
            <a:p>
              <a:r>
                <a:rPr lang="en-US" b="1" dirty="0" smtClean="0">
                  <a:solidFill>
                    <a:schemeClr val="tx1">
                      <a:lumMod val="65000"/>
                      <a:lumOff val="35000"/>
                    </a:schemeClr>
                  </a:solidFill>
                </a:rPr>
                <a:t>Icebreaker – </a:t>
              </a:r>
            </a:p>
            <a:p>
              <a:r>
                <a:rPr lang="en-US" b="1" dirty="0" smtClean="0">
                  <a:solidFill>
                    <a:schemeClr val="tx1">
                      <a:lumMod val="65000"/>
                      <a:lumOff val="35000"/>
                    </a:schemeClr>
                  </a:solidFill>
                </a:rPr>
                <a:t>International</a:t>
              </a:r>
            </a:p>
            <a:p>
              <a:r>
                <a:rPr lang="en-US" dirty="0" smtClean="0">
                  <a:solidFill>
                    <a:schemeClr val="tx1">
                      <a:lumMod val="65000"/>
                      <a:lumOff val="35000"/>
                    </a:schemeClr>
                  </a:solidFill>
                </a:rPr>
                <a:t>on Facebook</a:t>
              </a:r>
              <a:endParaRPr lang="nb-NO" dirty="0">
                <a:solidFill>
                  <a:schemeClr val="tx1">
                    <a:lumMod val="65000"/>
                    <a:lumOff val="35000"/>
                  </a:schemeClr>
                </a:solidFill>
              </a:endParaRPr>
            </a:p>
          </p:txBody>
        </p:sp>
      </p:grpSp>
      <p:grpSp>
        <p:nvGrpSpPr>
          <p:cNvPr id="18" name="Gruppe 17"/>
          <p:cNvGrpSpPr/>
          <p:nvPr/>
        </p:nvGrpSpPr>
        <p:grpSpPr>
          <a:xfrm>
            <a:off x="107504" y="5661248"/>
            <a:ext cx="4896544" cy="1067196"/>
            <a:chOff x="179512" y="5517232"/>
            <a:chExt cx="5616624" cy="1224136"/>
          </a:xfrm>
        </p:grpSpPr>
        <p:pic>
          <p:nvPicPr>
            <p:cNvPr id="19" name="Obraz 8" descr="viewer.png">
              <a:hlinkClick r:id="rId9"/>
            </p:cNvPr>
            <p:cNvPicPr>
              <a:picLocks noChangeAspect="1"/>
            </p:cNvPicPr>
            <p:nvPr/>
          </p:nvPicPr>
          <p:blipFill>
            <a:blip r:embed="rId10" cstate="print">
              <a:clrChange>
                <a:clrFrom>
                  <a:srgbClr val="FFFFFF"/>
                </a:clrFrom>
                <a:clrTo>
                  <a:srgbClr val="FFFFFF">
                    <a:alpha val="0"/>
                  </a:srgbClr>
                </a:clrTo>
              </a:clrChange>
            </a:blip>
            <a:srcRect t="62999" b="4961"/>
            <a:stretch>
              <a:fillRect/>
            </a:stretch>
          </p:blipFill>
          <p:spPr>
            <a:xfrm>
              <a:off x="179512" y="5517232"/>
              <a:ext cx="2952328" cy="1224136"/>
            </a:xfrm>
            <a:prstGeom prst="rect">
              <a:avLst/>
            </a:prstGeom>
          </p:spPr>
        </p:pic>
        <p:pic>
          <p:nvPicPr>
            <p:cNvPr id="20" name="Obraz 8" descr="viewer.png">
              <a:hlinkClick r:id="rId9"/>
            </p:cNvPr>
            <p:cNvPicPr>
              <a:picLocks noChangeAspect="1"/>
            </p:cNvPicPr>
            <p:nvPr/>
          </p:nvPicPr>
          <p:blipFill>
            <a:blip r:embed="rId10" cstate="print">
              <a:clrChange>
                <a:clrFrom>
                  <a:srgbClr val="FFFFFF"/>
                </a:clrFrom>
                <a:clrTo>
                  <a:srgbClr val="FFFFFF">
                    <a:alpha val="0"/>
                  </a:srgbClr>
                </a:clrTo>
              </a:clrChange>
            </a:blip>
            <a:srcRect t="95039"/>
            <a:stretch>
              <a:fillRect/>
            </a:stretch>
          </p:blipFill>
          <p:spPr>
            <a:xfrm>
              <a:off x="2843808" y="6453336"/>
              <a:ext cx="2952328" cy="189541"/>
            </a:xfrm>
            <a:prstGeom prst="rect">
              <a:avLst/>
            </a:prstGeom>
          </p:spPr>
        </p:pic>
      </p:grpSp>
      <p:sp>
        <p:nvSpPr>
          <p:cNvPr id="21" name="Tytuł 4"/>
          <p:cNvSpPr>
            <a:spLocks noGrp="1"/>
          </p:cNvSpPr>
          <p:nvPr>
            <p:ph type="ctrTitle"/>
          </p:nvPr>
        </p:nvSpPr>
        <p:spPr>
          <a:xfrm>
            <a:off x="251520" y="44624"/>
            <a:ext cx="8712968" cy="1152128"/>
          </a:xfrm>
        </p:spPr>
        <p:txBody>
          <a:bodyPr>
            <a:normAutofit fontScale="90000"/>
          </a:bodyPr>
          <a:lstStyle/>
          <a:p>
            <a:pPr algn="l"/>
            <a:r>
              <a:rPr lang="en-US" sz="3300" dirty="0" smtClean="0">
                <a:solidFill>
                  <a:srgbClr val="565656"/>
                </a:solidFill>
              </a:rPr>
              <a:t>Behind the </a:t>
            </a:r>
            <a:r>
              <a:rPr lang="en-US" sz="3300" b="1" dirty="0" smtClean="0">
                <a:solidFill>
                  <a:srgbClr val="DB313E"/>
                </a:solidFill>
              </a:rPr>
              <a:t>Diversity</a:t>
            </a:r>
            <a:r>
              <a:rPr lang="en-US" sz="3300" dirty="0" smtClean="0">
                <a:solidFill>
                  <a:srgbClr val="565656"/>
                </a:solidFill>
              </a:rPr>
              <a:t> </a:t>
            </a:r>
            <a:r>
              <a:rPr lang="en-US" sz="3300" b="1" dirty="0" smtClean="0">
                <a:solidFill>
                  <a:srgbClr val="4981CD"/>
                </a:solidFill>
              </a:rPr>
              <a:t>Ice</a:t>
            </a:r>
            <a:r>
              <a:rPr lang="en-US" sz="3300" b="1" dirty="0" smtClean="0">
                <a:solidFill>
                  <a:srgbClr val="4CBD34"/>
                </a:solidFill>
              </a:rPr>
              <a:t>breaker</a:t>
            </a:r>
            <a:r>
              <a:rPr lang="en-US" sz="3600" dirty="0" smtClean="0">
                <a:solidFill>
                  <a:srgbClr val="00B0F0"/>
                </a:solidFill>
              </a:rPr>
              <a:t/>
            </a:r>
            <a:br>
              <a:rPr lang="en-US" sz="3600" dirty="0" smtClean="0">
                <a:solidFill>
                  <a:srgbClr val="00B0F0"/>
                </a:solidFill>
              </a:rPr>
            </a:br>
            <a:r>
              <a:rPr lang="en-US" sz="4000" dirty="0" smtClean="0">
                <a:solidFill>
                  <a:srgbClr val="565656"/>
                </a:solidFill>
              </a:rPr>
              <a:t>Human Factors AS </a:t>
            </a:r>
            <a:endParaRPr lang="pl-PL" sz="3600" dirty="0">
              <a:solidFill>
                <a:srgbClr val="565656"/>
              </a:solidFill>
            </a:endParaRPr>
          </a:p>
        </p:txBody>
      </p:sp>
      <p:cxnSp>
        <p:nvCxnSpPr>
          <p:cNvPr id="22" name="Łącznik prosty 6"/>
          <p:cNvCxnSpPr/>
          <p:nvPr/>
        </p:nvCxnSpPr>
        <p:spPr>
          <a:xfrm>
            <a:off x="0" y="1268760"/>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66996344"/>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AB541E-A531-41F3-80F0-7A08890E791D}" type="slidenum">
              <a:rPr lang="nb-NO" altLang="nb-NO" sz="1400" smtClean="0"/>
              <a:pPr>
                <a:spcBef>
                  <a:spcPct val="0"/>
                </a:spcBef>
                <a:buFontTx/>
                <a:buNone/>
              </a:pPr>
              <a:t>5</a:t>
            </a:fld>
            <a:endParaRPr lang="nb-NO" altLang="nb-NO" sz="1400" smtClean="0"/>
          </a:p>
        </p:txBody>
      </p:sp>
      <p:sp>
        <p:nvSpPr>
          <p:cNvPr id="13315" name="Text Box 4"/>
          <p:cNvSpPr txBox="1">
            <a:spLocks noChangeArrowheads="1"/>
          </p:cNvSpPr>
          <p:nvPr/>
        </p:nvSpPr>
        <p:spPr bwMode="auto">
          <a:xfrm>
            <a:off x="539750" y="4508500"/>
            <a:ext cx="64087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nb-NO" altLang="nb-NO" sz="1800" b="1">
              <a:latin typeface="Arial" panose="020B0604020202020204" pitchFamily="34" charset="0"/>
            </a:endParaRPr>
          </a:p>
          <a:p>
            <a:pPr eaLnBrk="1" hangingPunct="1">
              <a:spcBef>
                <a:spcPct val="0"/>
              </a:spcBef>
              <a:buFontTx/>
              <a:buNone/>
            </a:pPr>
            <a:endParaRPr lang="nb-NO" altLang="nb-NO" sz="1800">
              <a:latin typeface="Arial" panose="020B0604020202020204" pitchFamily="34" charset="0"/>
            </a:endParaRPr>
          </a:p>
        </p:txBody>
      </p:sp>
      <p:sp>
        <p:nvSpPr>
          <p:cNvPr id="21509" name="TekstSylinder 6"/>
          <p:cNvSpPr txBox="1">
            <a:spLocks noChangeArrowheads="1"/>
          </p:cNvSpPr>
          <p:nvPr/>
        </p:nvSpPr>
        <p:spPr bwMode="auto">
          <a:xfrm>
            <a:off x="900113" y="2238375"/>
            <a:ext cx="7353300" cy="3970338"/>
          </a:xfrm>
          <a:prstGeom prst="rect">
            <a:avLst/>
          </a:prstGeom>
          <a:noFill/>
          <a:ln w="9525">
            <a:noFill/>
            <a:miter lim="800000"/>
            <a:headEnd/>
            <a:tailEnd/>
          </a:ln>
        </p:spPr>
        <p:txBody>
          <a:bodyPr>
            <a:spAutoFit/>
          </a:bodyPr>
          <a:lstStyle/>
          <a:p>
            <a:pPr marL="342900" indent="-342900">
              <a:spcBef>
                <a:spcPct val="20000"/>
              </a:spcBef>
              <a:buFont typeface="+mj-lt"/>
              <a:buAutoNum type="arabicPeriod"/>
              <a:defRPr/>
            </a:pPr>
            <a:r>
              <a:rPr lang="en-US" sz="1800" dirty="0"/>
              <a:t>Personal development</a:t>
            </a:r>
            <a:endParaRPr lang="nb-NO" sz="1800" dirty="0"/>
          </a:p>
          <a:p>
            <a:pPr marL="342900" indent="-342900">
              <a:spcBef>
                <a:spcPct val="20000"/>
              </a:spcBef>
              <a:buFont typeface="+mj-lt"/>
              <a:buAutoNum type="arabicPeriod"/>
              <a:defRPr/>
            </a:pPr>
            <a:r>
              <a:rPr lang="en-US" sz="1800" dirty="0"/>
              <a:t>Communication </a:t>
            </a:r>
            <a:r>
              <a:rPr lang="en-US" sz="1800" dirty="0" smtClean="0"/>
              <a:t>training</a:t>
            </a:r>
            <a:endParaRPr lang="nb-NO" sz="1800" dirty="0"/>
          </a:p>
          <a:p>
            <a:pPr marL="342900" indent="-342900">
              <a:spcBef>
                <a:spcPct val="20000"/>
              </a:spcBef>
              <a:buFont typeface="+mj-lt"/>
              <a:buAutoNum type="arabicPeriod"/>
              <a:defRPr/>
            </a:pPr>
            <a:r>
              <a:rPr lang="en-US" sz="1800" dirty="0"/>
              <a:t>In developmental programs </a:t>
            </a:r>
            <a:endParaRPr lang="nb-NO" sz="1800" dirty="0"/>
          </a:p>
          <a:p>
            <a:pPr marL="342900" indent="-342900">
              <a:spcBef>
                <a:spcPct val="20000"/>
              </a:spcBef>
              <a:buFont typeface="+mj-lt"/>
              <a:buAutoNum type="arabicPeriod"/>
              <a:defRPr/>
            </a:pPr>
            <a:r>
              <a:rPr lang="en-US" sz="1800" dirty="0"/>
              <a:t>As kick offs in projects and large conferences</a:t>
            </a:r>
            <a:endParaRPr lang="nb-NO" sz="1800" dirty="0"/>
          </a:p>
          <a:p>
            <a:pPr marL="342900" indent="-342900">
              <a:spcBef>
                <a:spcPct val="20000"/>
              </a:spcBef>
              <a:buFont typeface="+mj-lt"/>
              <a:buAutoNum type="arabicPeriod"/>
              <a:defRPr/>
            </a:pPr>
            <a:r>
              <a:rPr lang="en-US" sz="1800" dirty="0"/>
              <a:t>In team – and management </a:t>
            </a:r>
          </a:p>
          <a:p>
            <a:pPr lvl="1">
              <a:spcBef>
                <a:spcPct val="20000"/>
              </a:spcBef>
              <a:defRPr/>
            </a:pPr>
            <a:r>
              <a:rPr lang="en-US" sz="1800" dirty="0"/>
              <a:t>/ leadership development</a:t>
            </a:r>
            <a:endParaRPr lang="nb-NO" sz="1800" dirty="0"/>
          </a:p>
          <a:p>
            <a:pPr marL="342900" indent="-342900">
              <a:spcBef>
                <a:spcPct val="20000"/>
              </a:spcBef>
              <a:buFont typeface="+mj-lt"/>
              <a:buAutoNum type="arabicPeriod"/>
              <a:defRPr/>
            </a:pPr>
            <a:r>
              <a:rPr lang="en-US" sz="1800" dirty="0"/>
              <a:t>In group / cultural conflict management </a:t>
            </a:r>
            <a:endParaRPr lang="nb-NO" sz="1800" dirty="0"/>
          </a:p>
          <a:p>
            <a:pPr marL="342900" indent="-342900">
              <a:spcBef>
                <a:spcPct val="20000"/>
              </a:spcBef>
              <a:buFont typeface="+mj-lt"/>
              <a:buAutoNum type="arabicPeriod"/>
              <a:defRPr/>
            </a:pPr>
            <a:r>
              <a:rPr lang="en-US" sz="1800" dirty="0"/>
              <a:t>In cross-cultural management training</a:t>
            </a:r>
            <a:endParaRPr lang="nb-NO" sz="1800" dirty="0"/>
          </a:p>
          <a:p>
            <a:pPr marL="342900" indent="-342900">
              <a:spcBef>
                <a:spcPct val="20000"/>
              </a:spcBef>
              <a:buFont typeface="+mj-lt"/>
              <a:buAutoNum type="arabicPeriod"/>
              <a:defRPr/>
            </a:pPr>
            <a:r>
              <a:rPr lang="en-US" sz="1800" dirty="0"/>
              <a:t>Learning styles </a:t>
            </a:r>
            <a:endParaRPr lang="nb-NO" sz="1800" dirty="0"/>
          </a:p>
          <a:p>
            <a:pPr marL="342900" indent="-342900">
              <a:spcBef>
                <a:spcPct val="20000"/>
              </a:spcBef>
              <a:buFont typeface="+mj-lt"/>
              <a:buAutoNum type="arabicPeriod"/>
              <a:defRPr/>
            </a:pPr>
            <a:r>
              <a:rPr lang="en-US" sz="1800" dirty="0"/>
              <a:t>Changing organizational culture to a diversity management culture with a focus on acknowledgement and knowledge creation</a:t>
            </a:r>
            <a:endParaRPr lang="nb-NO" sz="1800" dirty="0"/>
          </a:p>
          <a:p>
            <a:pPr>
              <a:spcBef>
                <a:spcPct val="20000"/>
              </a:spcBef>
              <a:defRPr/>
            </a:pPr>
            <a:endParaRPr lang="nb-NO" sz="1800" dirty="0"/>
          </a:p>
        </p:txBody>
      </p:sp>
      <p:sp>
        <p:nvSpPr>
          <p:cNvPr id="13317" name="TekstSylinder 7"/>
          <p:cNvSpPr txBox="1">
            <a:spLocks noChangeArrowheads="1"/>
          </p:cNvSpPr>
          <p:nvPr/>
        </p:nvSpPr>
        <p:spPr bwMode="auto">
          <a:xfrm>
            <a:off x="395422" y="765175"/>
            <a:ext cx="568456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GB" altLang="nb-NO" sz="3000" b="1" dirty="0" smtClean="0">
                <a:latin typeface="Tahoma" panose="020B0604030504040204" pitchFamily="34" charset="0"/>
              </a:rPr>
              <a:t>Overview of practical use of </a:t>
            </a:r>
          </a:p>
          <a:p>
            <a:pPr algn="ctr">
              <a:buFontTx/>
              <a:buNone/>
            </a:pPr>
            <a:r>
              <a:rPr lang="en-GB" altLang="nb-NO" sz="3000" b="1" dirty="0" smtClean="0">
                <a:latin typeface="Tahoma" panose="020B0604030504040204" pitchFamily="34" charset="0"/>
              </a:rPr>
              <a:t>the Diversity Icebreaker</a:t>
            </a:r>
          </a:p>
        </p:txBody>
      </p:sp>
      <p:pic>
        <p:nvPicPr>
          <p:cNvPr id="13318" name="Picture 5" descr="Human-Factors-logotype-norsk-h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217488"/>
            <a:ext cx="80645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Bild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3013" y="1112838"/>
            <a:ext cx="25558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f-dc1\felles\Tester\10 DI Diversity Icebreaker\Logo\Fra CDDU 25 Aug 2010\Små men tåkete\DI logo 238  x 108 with sub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1" y="5849707"/>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413549"/>
      </p:ext>
    </p:extLst>
  </p:cSld>
  <p:clrMapOvr>
    <a:masterClrMapping/>
  </p:clrMapOvr>
  <p:transition advTm="14383"/>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708920"/>
            <a:ext cx="7143750" cy="3133725"/>
          </a:xfrm>
          <a:prstGeom prst="rect">
            <a:avLst/>
          </a:prstGeom>
        </p:spPr>
      </p:pic>
      <p:sp>
        <p:nvSpPr>
          <p:cNvPr id="3" name="Tytuł 4"/>
          <p:cNvSpPr txBox="1">
            <a:spLocks/>
          </p:cNvSpPr>
          <p:nvPr/>
        </p:nvSpPr>
        <p:spPr>
          <a:xfrm>
            <a:off x="251520" y="44624"/>
            <a:ext cx="8712968" cy="1152128"/>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DB313E"/>
                </a:solidFill>
              </a:rPr>
              <a:t>Diversity </a:t>
            </a:r>
            <a:r>
              <a:rPr lang="en-US" sz="3600" b="1" dirty="0">
                <a:solidFill>
                  <a:srgbClr val="4981CD"/>
                </a:solidFill>
              </a:rPr>
              <a:t>Ice</a:t>
            </a:r>
            <a:r>
              <a:rPr lang="en-US" sz="3600" b="1" dirty="0">
                <a:solidFill>
                  <a:srgbClr val="4CBD34"/>
                </a:solidFill>
              </a:rPr>
              <a:t>breaker</a:t>
            </a:r>
            <a:r>
              <a:rPr lang="en-US" sz="3600" dirty="0" smtClean="0">
                <a:solidFill>
                  <a:srgbClr val="00B0F0"/>
                </a:solidFill>
              </a:rPr>
              <a:t> </a:t>
            </a:r>
            <a:r>
              <a:rPr lang="en-US" sz="3300" dirty="0" smtClean="0">
                <a:solidFill>
                  <a:srgbClr val="565656"/>
                </a:solidFill>
              </a:rPr>
              <a:t>– developed by</a:t>
            </a:r>
            <a:br>
              <a:rPr lang="en-US" sz="3300" dirty="0" smtClean="0">
                <a:solidFill>
                  <a:srgbClr val="565656"/>
                </a:solidFill>
              </a:rPr>
            </a:br>
            <a:r>
              <a:rPr lang="en-US" sz="4000" dirty="0" smtClean="0">
                <a:solidFill>
                  <a:srgbClr val="565656"/>
                </a:solidFill>
              </a:rPr>
              <a:t>Human Factors AS: www.human-factors.no</a:t>
            </a:r>
            <a:endParaRPr lang="pl-PL" sz="3600" dirty="0">
              <a:solidFill>
                <a:srgbClr val="565656"/>
              </a:solidFill>
            </a:endParaRPr>
          </a:p>
        </p:txBody>
      </p:sp>
      <p:sp>
        <p:nvSpPr>
          <p:cNvPr id="4" name="TekstSylinder 3"/>
          <p:cNvSpPr txBox="1"/>
          <p:nvPr/>
        </p:nvSpPr>
        <p:spPr>
          <a:xfrm>
            <a:off x="1043608" y="1449650"/>
            <a:ext cx="6921638" cy="923330"/>
          </a:xfrm>
          <a:prstGeom prst="rect">
            <a:avLst/>
          </a:prstGeom>
          <a:noFill/>
        </p:spPr>
        <p:txBody>
          <a:bodyPr wrap="none" rtlCol="0">
            <a:spAutoFit/>
          </a:bodyPr>
          <a:lstStyle/>
          <a:p>
            <a:r>
              <a:rPr lang="en-GB" dirty="0" smtClean="0"/>
              <a:t>4 employees in Norway. 35 Red, Blue Green Global Network consultants</a:t>
            </a:r>
          </a:p>
          <a:p>
            <a:r>
              <a:rPr lang="en-GB" dirty="0" smtClean="0"/>
              <a:t>35 000 users in 2016, used in 70 land since 2005</a:t>
            </a:r>
          </a:p>
          <a:p>
            <a:r>
              <a:rPr lang="en-GB" dirty="0" smtClean="0"/>
              <a:t>The only original HR concept from Norway gone worldwide</a:t>
            </a:r>
          </a:p>
        </p:txBody>
      </p:sp>
      <p:pic>
        <p:nvPicPr>
          <p:cNvPr id="8"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0563" y="5367287"/>
            <a:ext cx="1454400" cy="1454400"/>
          </a:xfrm>
          <a:prstGeom prst="rect">
            <a:avLst/>
          </a:prstGeom>
        </p:spPr>
      </p:pic>
      <p:pic>
        <p:nvPicPr>
          <p:cNvPr id="7" name="Picture 8" descr="\\Hf-dc1\felles\Tester\10 DI Diversity Icebreaker\Logo\Fra CDDU 25 Aug 2010\Små men tåkete\DI logo 238  x 108 with sub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4"/>
          <p:cNvSpPr txBox="1"/>
          <p:nvPr/>
        </p:nvSpPr>
        <p:spPr>
          <a:xfrm>
            <a:off x="3923928" y="5661248"/>
            <a:ext cx="3263907" cy="646331"/>
          </a:xfrm>
          <a:prstGeom prst="rect">
            <a:avLst/>
          </a:prstGeom>
          <a:noFill/>
        </p:spPr>
        <p:txBody>
          <a:bodyPr wrap="none" rtlCol="0">
            <a:spAutoFit/>
          </a:bodyPr>
          <a:lstStyle/>
          <a:p>
            <a:r>
              <a:rPr lang="en-GB" dirty="0" smtClean="0"/>
              <a:t>Probably 300 – 400 seminars in </a:t>
            </a:r>
          </a:p>
          <a:p>
            <a:r>
              <a:rPr lang="en-GB" dirty="0" smtClean="0"/>
              <a:t>cross-cultural contexts annually</a:t>
            </a:r>
            <a:endParaRPr lang="en-GB" dirty="0"/>
          </a:p>
        </p:txBody>
      </p:sp>
    </p:spTree>
    <p:extLst>
      <p:ext uri="{BB962C8B-B14F-4D97-AF65-F5344CB8AC3E}">
        <p14:creationId xmlns:p14="http://schemas.microsoft.com/office/powerpoint/2010/main" val="4090693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631869" y="425413"/>
            <a:ext cx="7848872" cy="1152128"/>
          </a:xfrm>
        </p:spPr>
        <p:txBody>
          <a:bodyPr>
            <a:normAutofit/>
          </a:bodyPr>
          <a:lstStyle/>
          <a:p>
            <a:r>
              <a:rPr lang="en-GB" dirty="0" smtClean="0">
                <a:solidFill>
                  <a:srgbClr val="2D7BC2"/>
                </a:solidFill>
              </a:rPr>
              <a:t>Questionnaire</a:t>
            </a:r>
            <a:r>
              <a:rPr lang="en-GB" dirty="0" smtClean="0">
                <a:solidFill>
                  <a:srgbClr val="00B050"/>
                </a:solidFill>
              </a:rPr>
              <a:t> </a:t>
            </a:r>
            <a:r>
              <a:rPr lang="en-GB" dirty="0" smtClean="0">
                <a:solidFill>
                  <a:srgbClr val="C00000"/>
                </a:solidFill>
              </a:rPr>
              <a:t>+ </a:t>
            </a:r>
            <a:r>
              <a:rPr lang="en-GB" dirty="0" smtClean="0">
                <a:solidFill>
                  <a:srgbClr val="4CB544"/>
                </a:solidFill>
              </a:rPr>
              <a:t>Workshop</a:t>
            </a:r>
            <a:endParaRPr lang="en-GB" dirty="0">
              <a:solidFill>
                <a:srgbClr val="4CB544"/>
              </a:solidFill>
            </a:endParaRPr>
          </a:p>
        </p:txBody>
      </p:sp>
      <p:cxnSp>
        <p:nvCxnSpPr>
          <p:cNvPr id="9" name="Łącznik prosty 6"/>
          <p:cNvCxnSpPr/>
          <p:nvPr/>
        </p:nvCxnSpPr>
        <p:spPr>
          <a:xfrm>
            <a:off x="-251520" y="1731318"/>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sp>
        <p:nvSpPr>
          <p:cNvPr id="13" name="Podtytuł 7"/>
          <p:cNvSpPr txBox="1">
            <a:spLocks/>
          </p:cNvSpPr>
          <p:nvPr/>
        </p:nvSpPr>
        <p:spPr>
          <a:xfrm>
            <a:off x="539552" y="1628800"/>
            <a:ext cx="8352928" cy="1440160"/>
          </a:xfrm>
          <a:prstGeom prst="rect">
            <a:avLst/>
          </a:prstGeom>
        </p:spPr>
        <p:txBody>
          <a:bodyPr vert="horz" lIns="91440" tIns="45720" rIns="91440" bIns="45720" rtlCol="0">
            <a:normAutofit/>
          </a:bodyPr>
          <a:lstStyle/>
          <a:p>
            <a:pPr marL="361950" lvl="0" indent="-361950">
              <a:defRPr/>
            </a:pPr>
            <a:r>
              <a:rPr lang="en-GB" sz="2000" dirty="0" smtClean="0">
                <a:solidFill>
                  <a:schemeClr val="tx1">
                    <a:lumMod val="85000"/>
                    <a:lumOff val="15000"/>
                  </a:schemeClr>
                </a:solidFill>
              </a:rPr>
              <a:t> </a:t>
            </a:r>
            <a:endParaRPr kumimoji="0" lang="en-GB" sz="2000" b="0" i="0" u="none" strike="noStrike" kern="1200" cap="none" spc="0" normalizeH="0" noProof="0" dirty="0" smtClean="0">
              <a:ln>
                <a:noFill/>
              </a:ln>
              <a:solidFill>
                <a:schemeClr val="tx1">
                  <a:lumMod val="85000"/>
                  <a:lumOff val="15000"/>
                </a:schemeClr>
              </a:solidFill>
              <a:effectLst/>
              <a:uLnTx/>
              <a:uFillTx/>
            </a:endParaRPr>
          </a:p>
        </p:txBody>
      </p:sp>
      <p:pic>
        <p:nvPicPr>
          <p:cNvPr id="7" name="Picture 7" descr="C:\Users\Bjorn\AppData\Local\Microsoft\Windows\Temporary Internet Files\Content.Outlook\OLD59A3Q\Human-Factors-logotype-hog.jpg"/>
          <p:cNvPicPr>
            <a:picLocks noChangeAspect="1" noChangeArrowheads="1"/>
          </p:cNvPicPr>
          <p:nvPr/>
        </p:nvPicPr>
        <p:blipFill>
          <a:blip r:embed="rId3" cstate="print"/>
          <a:srcRect/>
          <a:stretch>
            <a:fillRect/>
          </a:stretch>
        </p:blipFill>
        <p:spPr bwMode="auto">
          <a:xfrm>
            <a:off x="7510836" y="5373216"/>
            <a:ext cx="1453652" cy="1453652"/>
          </a:xfrm>
          <a:prstGeom prst="rect">
            <a:avLst/>
          </a:prstGeom>
          <a:noFill/>
          <a:ln w="9525">
            <a:noFill/>
            <a:miter lim="800000"/>
            <a:headEnd/>
            <a:tailEnd/>
          </a:ln>
        </p:spPr>
      </p:pic>
      <p:pic>
        <p:nvPicPr>
          <p:cNvPr id="8" name="Picture 8" descr="\\Hf-dc1\felles\Tester\10 DI Diversity Icebreaker\Logo\Fra CDDU 25 Aug 2010\Små men tåkete\DI logo 238  x 108 with sub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Bilde 3"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59" y="2607948"/>
            <a:ext cx="4390257" cy="261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de 1" descr="image002"/>
          <p:cNvPicPr>
            <a:picLocks noChangeAspect="1" noChangeArrowheads="1"/>
          </p:cNvPicPr>
          <p:nvPr/>
        </p:nvPicPr>
        <p:blipFill rotWithShape="1">
          <a:blip r:embed="rId6">
            <a:extLst>
              <a:ext uri="{28A0092B-C50C-407E-A947-70E740481C1C}">
                <a14:useLocalDpi xmlns:a14="http://schemas.microsoft.com/office/drawing/2010/main" val="0"/>
              </a:ext>
            </a:extLst>
          </a:blip>
          <a:srcRect l="5163" r="969"/>
          <a:stretch/>
        </p:blipFill>
        <p:spPr bwMode="auto">
          <a:xfrm>
            <a:off x="510763" y="2184114"/>
            <a:ext cx="3563348" cy="197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335089"/>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4"/>
          <p:cNvGrpSpPr/>
          <p:nvPr/>
        </p:nvGrpSpPr>
        <p:grpSpPr>
          <a:xfrm>
            <a:off x="107504" y="5661248"/>
            <a:ext cx="4896544" cy="1067196"/>
            <a:chOff x="179512" y="5517232"/>
            <a:chExt cx="5616624" cy="1224136"/>
          </a:xfrm>
        </p:grpSpPr>
        <p:pic>
          <p:nvPicPr>
            <p:cNvPr id="9" name="Obraz 8" descr="viewer.png"/>
            <p:cNvPicPr>
              <a:picLocks noChangeAspect="1"/>
            </p:cNvPicPr>
            <p:nvPr/>
          </p:nvPicPr>
          <p:blipFill>
            <a:blip r:embed="rId3" cstate="print">
              <a:clrChange>
                <a:clrFrom>
                  <a:srgbClr val="FFFFFF"/>
                </a:clrFrom>
                <a:clrTo>
                  <a:srgbClr val="FFFFFF">
                    <a:alpha val="0"/>
                  </a:srgbClr>
                </a:clrTo>
              </a:clrChange>
            </a:blip>
            <a:srcRect t="62999" b="4961"/>
            <a:stretch>
              <a:fillRect/>
            </a:stretch>
          </p:blipFill>
          <p:spPr>
            <a:xfrm>
              <a:off x="179512" y="5517232"/>
              <a:ext cx="2952328" cy="1224136"/>
            </a:xfrm>
            <a:prstGeom prst="rect">
              <a:avLst/>
            </a:prstGeom>
          </p:spPr>
        </p:pic>
        <p:pic>
          <p:nvPicPr>
            <p:cNvPr id="14" name="Obraz 8" descr="viewer.png"/>
            <p:cNvPicPr>
              <a:picLocks noChangeAspect="1"/>
            </p:cNvPicPr>
            <p:nvPr/>
          </p:nvPicPr>
          <p:blipFill>
            <a:blip r:embed="rId3" cstate="print">
              <a:clrChange>
                <a:clrFrom>
                  <a:srgbClr val="FFFFFF"/>
                </a:clrFrom>
                <a:clrTo>
                  <a:srgbClr val="FFFFFF">
                    <a:alpha val="0"/>
                  </a:srgbClr>
                </a:clrTo>
              </a:clrChange>
            </a:blip>
            <a:srcRect t="95039"/>
            <a:stretch>
              <a:fillRect/>
            </a:stretch>
          </p:blipFill>
          <p:spPr>
            <a:xfrm>
              <a:off x="2843808" y="6453336"/>
              <a:ext cx="2952328" cy="189541"/>
            </a:xfrm>
            <a:prstGeom prst="rect">
              <a:avLst/>
            </a:prstGeom>
          </p:spPr>
        </p:pic>
      </p:grpSp>
      <p:pic>
        <p:nvPicPr>
          <p:cNvPr id="13" name="Picture 8" descr="jlUJaYpJS8tKYYVfcTaQUrDnwXG9fajIl16meAN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86" y="1947268"/>
            <a:ext cx="2216406" cy="2736304"/>
          </a:xfrm>
          <a:prstGeom prst="rect">
            <a:avLst/>
          </a:prstGeom>
          <a:noFill/>
          <a:ln w="19050">
            <a:solidFill>
              <a:srgbClr val="DB313E"/>
            </a:solidFill>
            <a:miter lim="800000"/>
            <a:headEnd/>
            <a:tailEnd/>
          </a:ln>
          <a:effectLst>
            <a:outerShdw blurRad="292100" dist="139700" dir="2700000" sx="99000" sy="99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sp>
        <p:nvSpPr>
          <p:cNvPr id="18" name="TekstSylinder 8"/>
          <p:cNvSpPr txBox="1">
            <a:spLocks noChangeArrowheads="1"/>
          </p:cNvSpPr>
          <p:nvPr/>
        </p:nvSpPr>
        <p:spPr bwMode="auto">
          <a:xfrm>
            <a:off x="6126460" y="6322020"/>
            <a:ext cx="2781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defRPr>
            </a:lvl1pPr>
            <a:lvl2pPr marL="742950" indent="-285750">
              <a:defRPr sz="2400">
                <a:solidFill>
                  <a:schemeClr val="tx1"/>
                </a:solidFill>
                <a:latin typeface="Tahoma" pitchFamily="34" charset="0"/>
              </a:defRPr>
            </a:lvl2pPr>
            <a:lvl3pPr marL="1143000" indent="-228600">
              <a:defRPr sz="2400">
                <a:solidFill>
                  <a:schemeClr val="tx1"/>
                </a:solidFill>
                <a:latin typeface="Tahoma" pitchFamily="34" charset="0"/>
              </a:defRPr>
            </a:lvl3pPr>
            <a:lvl4pPr marL="1600200" indent="-228600">
              <a:defRPr sz="2400">
                <a:solidFill>
                  <a:schemeClr val="tx1"/>
                </a:solidFill>
                <a:latin typeface="Tahoma" pitchFamily="34" charset="0"/>
              </a:defRPr>
            </a:lvl4pPr>
            <a:lvl5pPr marL="2057400" indent="-228600">
              <a:defRPr sz="2400">
                <a:solidFill>
                  <a:schemeClr val="tx1"/>
                </a:solidFill>
                <a:latin typeface="Tahoma" pitchFamily="34" charset="0"/>
              </a:defRPr>
            </a:lvl5pPr>
            <a:lvl6pPr marL="2514600" indent="-228600" algn="ctr" eaLnBrk="0" fontAlgn="base" hangingPunct="0">
              <a:spcBef>
                <a:spcPct val="20000"/>
              </a:spcBef>
              <a:spcAft>
                <a:spcPct val="0"/>
              </a:spcAft>
              <a:defRPr sz="2400">
                <a:solidFill>
                  <a:schemeClr val="tx1"/>
                </a:solidFill>
                <a:latin typeface="Tahoma" pitchFamily="34" charset="0"/>
              </a:defRPr>
            </a:lvl6pPr>
            <a:lvl7pPr marL="2971800" indent="-228600" algn="ctr" eaLnBrk="0" fontAlgn="base" hangingPunct="0">
              <a:spcBef>
                <a:spcPct val="20000"/>
              </a:spcBef>
              <a:spcAft>
                <a:spcPct val="0"/>
              </a:spcAft>
              <a:defRPr sz="2400">
                <a:solidFill>
                  <a:schemeClr val="tx1"/>
                </a:solidFill>
                <a:latin typeface="Tahoma" pitchFamily="34" charset="0"/>
              </a:defRPr>
            </a:lvl7pPr>
            <a:lvl8pPr marL="3429000" indent="-228600" algn="ctr" eaLnBrk="0" fontAlgn="base" hangingPunct="0">
              <a:spcBef>
                <a:spcPct val="20000"/>
              </a:spcBef>
              <a:spcAft>
                <a:spcPct val="0"/>
              </a:spcAft>
              <a:defRPr sz="2400">
                <a:solidFill>
                  <a:schemeClr val="tx1"/>
                </a:solidFill>
                <a:latin typeface="Tahoma" pitchFamily="34" charset="0"/>
              </a:defRPr>
            </a:lvl8pPr>
            <a:lvl9pPr marL="3886200" indent="-228600" algn="ctr" eaLnBrk="0" fontAlgn="base" hangingPunct="0">
              <a:spcBef>
                <a:spcPct val="20000"/>
              </a:spcBef>
              <a:spcAft>
                <a:spcPct val="0"/>
              </a:spcAft>
              <a:defRPr sz="2400">
                <a:solidFill>
                  <a:schemeClr val="tx1"/>
                </a:solidFill>
                <a:latin typeface="Tahoma" pitchFamily="34" charset="0"/>
              </a:defRPr>
            </a:lvl9pPr>
          </a:lstStyle>
          <a:p>
            <a:r>
              <a:rPr lang="nb-NO" sz="1800" dirty="0">
                <a:solidFill>
                  <a:schemeClr val="tx1">
                    <a:lumMod val="65000"/>
                    <a:lumOff val="35000"/>
                  </a:schemeClr>
                </a:solidFill>
                <a:latin typeface="+mn-lt"/>
              </a:rPr>
              <a:t>Rhoda Davidson, IMD, 2006</a:t>
            </a:r>
          </a:p>
        </p:txBody>
      </p:sp>
      <p:sp>
        <p:nvSpPr>
          <p:cNvPr id="17" name="TextBox 16"/>
          <p:cNvSpPr txBox="1"/>
          <p:nvPr/>
        </p:nvSpPr>
        <p:spPr>
          <a:xfrm>
            <a:off x="1119731" y="1160000"/>
            <a:ext cx="1003997" cy="584775"/>
          </a:xfrm>
          <a:prstGeom prst="rect">
            <a:avLst/>
          </a:prstGeom>
          <a:noFill/>
        </p:spPr>
        <p:txBody>
          <a:bodyPr wrap="square" rtlCol="0">
            <a:spAutoFit/>
          </a:bodyPr>
          <a:lstStyle/>
          <a:p>
            <a:r>
              <a:rPr lang="nb-NO" sz="3200" dirty="0" smtClean="0">
                <a:solidFill>
                  <a:srgbClr val="DB313E"/>
                </a:solidFill>
              </a:rPr>
              <a:t>RED</a:t>
            </a:r>
          </a:p>
        </p:txBody>
      </p:sp>
      <p:pic>
        <p:nvPicPr>
          <p:cNvPr id="19" name="Picture 4" descr="shutterstock_21311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4241" y="1611928"/>
            <a:ext cx="1917531" cy="3195434"/>
          </a:xfrm>
          <a:prstGeom prst="rect">
            <a:avLst/>
          </a:prstGeom>
          <a:noFill/>
          <a:ln w="19050">
            <a:solidFill>
              <a:srgbClr val="4CBD34"/>
            </a:solidFill>
            <a:miter lim="800000"/>
            <a:headEnd/>
            <a:tailEnd/>
          </a:ln>
          <a:effectLst>
            <a:outerShdw blurRad="609600" dist="88900" dir="7380000" sx="97000" sy="97000" algn="ctr" rotWithShape="0">
              <a:srgbClr val="000000">
                <a:alpha val="59000"/>
              </a:srgbClr>
            </a:outerShdw>
          </a:effectLst>
          <a:extLst>
            <a:ext uri="{909E8E84-426E-40DD-AFC4-6F175D3DCCD1}">
              <a14:hiddenFill xmlns:a14="http://schemas.microsoft.com/office/drawing/2010/main">
                <a:solidFill>
                  <a:srgbClr val="FFFFFF"/>
                </a:solidFill>
              </a14:hiddenFill>
            </a:ext>
          </a:extLst>
        </p:spPr>
      </p:pic>
      <p:pic>
        <p:nvPicPr>
          <p:cNvPr id="20" name="Picture 9" descr="M5cX5fkt71riQqqqolN9qCap9jp0bIEn1Ydlhy0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9938" y="2184777"/>
            <a:ext cx="3242386" cy="2160240"/>
          </a:xfrm>
          <a:prstGeom prst="rect">
            <a:avLst/>
          </a:prstGeom>
          <a:noFill/>
          <a:ln w="19050">
            <a:solidFill>
              <a:srgbClr val="4981CD"/>
            </a:solidFill>
            <a:miter lim="800000"/>
            <a:headEnd/>
            <a:tailEnd/>
          </a:ln>
          <a:effectLst>
            <a:outerShdw blurRad="292100" dist="139700" dir="5280000" sx="99000" sy="99000" algn="ctr" rotWithShape="0">
              <a:srgbClr val="000000">
                <a:alpha val="48000"/>
              </a:srgbClr>
            </a:outerShd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929746" y="908720"/>
            <a:ext cx="1512168" cy="584775"/>
          </a:xfrm>
          <a:prstGeom prst="rect">
            <a:avLst/>
          </a:prstGeom>
          <a:noFill/>
        </p:spPr>
        <p:txBody>
          <a:bodyPr wrap="square" rtlCol="0">
            <a:spAutoFit/>
          </a:bodyPr>
          <a:lstStyle/>
          <a:p>
            <a:r>
              <a:rPr lang="nb-NO" sz="3200" dirty="0" smtClean="0">
                <a:solidFill>
                  <a:srgbClr val="4CBD34"/>
                </a:solidFill>
              </a:rPr>
              <a:t>GREEN</a:t>
            </a:r>
          </a:p>
        </p:txBody>
      </p:sp>
      <p:sp>
        <p:nvSpPr>
          <p:cNvPr id="22" name="TextBox 21"/>
          <p:cNvSpPr txBox="1"/>
          <p:nvPr/>
        </p:nvSpPr>
        <p:spPr>
          <a:xfrm>
            <a:off x="4286274" y="1484344"/>
            <a:ext cx="1029714" cy="584775"/>
          </a:xfrm>
          <a:prstGeom prst="rect">
            <a:avLst/>
          </a:prstGeom>
          <a:noFill/>
        </p:spPr>
        <p:txBody>
          <a:bodyPr wrap="square" rtlCol="0">
            <a:spAutoFit/>
          </a:bodyPr>
          <a:lstStyle/>
          <a:p>
            <a:r>
              <a:rPr lang="nb-NO" sz="3200" dirty="0" smtClean="0">
                <a:solidFill>
                  <a:srgbClr val="4981CD"/>
                </a:solidFill>
              </a:rPr>
              <a:t>BLUE</a:t>
            </a:r>
          </a:p>
        </p:txBody>
      </p:sp>
    </p:spTree>
    <p:extLst>
      <p:ext uri="{BB962C8B-B14F-4D97-AF65-F5344CB8AC3E}">
        <p14:creationId xmlns:p14="http://schemas.microsoft.com/office/powerpoint/2010/main" val="2279587421"/>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251520" y="44624"/>
            <a:ext cx="8568952" cy="1152128"/>
          </a:xfrm>
        </p:spPr>
        <p:txBody>
          <a:bodyPr>
            <a:normAutofit/>
          </a:bodyPr>
          <a:lstStyle/>
          <a:p>
            <a:pPr algn="l"/>
            <a:r>
              <a:rPr lang="en-US" sz="3600" dirty="0" smtClean="0">
                <a:solidFill>
                  <a:schemeClr val="tx1">
                    <a:lumMod val="85000"/>
                    <a:lumOff val="15000"/>
                  </a:schemeClr>
                </a:solidFill>
              </a:rPr>
              <a:t>Introduction to the workshop</a:t>
            </a:r>
            <a:endParaRPr lang="en-US" sz="3600" dirty="0">
              <a:solidFill>
                <a:schemeClr val="tx1">
                  <a:lumMod val="85000"/>
                  <a:lumOff val="15000"/>
                </a:schemeClr>
              </a:solidFill>
            </a:endParaRPr>
          </a:p>
        </p:txBody>
      </p:sp>
      <p:sp>
        <p:nvSpPr>
          <p:cNvPr id="8" name="Podtytuł 7"/>
          <p:cNvSpPr>
            <a:spLocks noGrp="1"/>
          </p:cNvSpPr>
          <p:nvPr>
            <p:ph type="subTitle" idx="1"/>
          </p:nvPr>
        </p:nvSpPr>
        <p:spPr>
          <a:xfrm>
            <a:off x="251520" y="1196752"/>
            <a:ext cx="8640960" cy="4392488"/>
          </a:xfrm>
        </p:spPr>
        <p:txBody>
          <a:bodyPr>
            <a:normAutofit/>
          </a:bodyPr>
          <a:lstStyle/>
          <a:p>
            <a:pPr algn="l">
              <a:spcAft>
                <a:spcPts val="600"/>
              </a:spcAft>
            </a:pPr>
            <a:r>
              <a:rPr lang="en-US" sz="2800" dirty="0" smtClean="0">
                <a:solidFill>
                  <a:schemeClr val="tx1">
                    <a:lumMod val="85000"/>
                    <a:lumOff val="15000"/>
                  </a:schemeClr>
                </a:solidFill>
                <a:latin typeface="+mj-lt"/>
                <a:cs typeface="Tahoma" pitchFamily="34" charset="0"/>
              </a:rPr>
              <a:t>Diversity Icebreaker  is a process where you learn about yourself, the others and the other’s view of you</a:t>
            </a:r>
          </a:p>
          <a:p>
            <a:pPr marL="514350" indent="-514350" algn="l">
              <a:spcAft>
                <a:spcPts val="600"/>
              </a:spcAft>
              <a:buFont typeface="Arial" pitchFamily="34" charset="0"/>
              <a:buChar char="•"/>
            </a:pPr>
            <a:r>
              <a:rPr lang="en-US" sz="2800" dirty="0" smtClean="0">
                <a:solidFill>
                  <a:schemeClr val="tx1">
                    <a:lumMod val="85000"/>
                    <a:lumOff val="15000"/>
                  </a:schemeClr>
                </a:solidFill>
              </a:rPr>
              <a:t>Four-steps:</a:t>
            </a:r>
          </a:p>
          <a:p>
            <a:pPr marL="514350" indent="-514350" algn="l"/>
            <a:endParaRPr lang="en-US" sz="2800" dirty="0" smtClean="0">
              <a:solidFill>
                <a:schemeClr val="tx1">
                  <a:lumMod val="85000"/>
                  <a:lumOff val="15000"/>
                </a:schemeClr>
              </a:solidFill>
            </a:endParaRPr>
          </a:p>
        </p:txBody>
      </p:sp>
      <p:grpSp>
        <p:nvGrpSpPr>
          <p:cNvPr id="48" name="Gruppe 47"/>
          <p:cNvGrpSpPr/>
          <p:nvPr/>
        </p:nvGrpSpPr>
        <p:grpSpPr>
          <a:xfrm>
            <a:off x="3275857" y="2852936"/>
            <a:ext cx="5400599" cy="2448272"/>
            <a:chOff x="3275857" y="2852936"/>
            <a:chExt cx="5400599" cy="2448272"/>
          </a:xfrm>
        </p:grpSpPr>
        <p:sp>
          <p:nvSpPr>
            <p:cNvPr id="23" name="Frihåndsform 22"/>
            <p:cNvSpPr/>
            <p:nvPr/>
          </p:nvSpPr>
          <p:spPr>
            <a:xfrm>
              <a:off x="3275857" y="2853129"/>
              <a:ext cx="596146" cy="728084"/>
            </a:xfrm>
            <a:custGeom>
              <a:avLst/>
              <a:gdLst>
                <a:gd name="connsiteX0" fmla="*/ 0 w 749438"/>
                <a:gd name="connsiteY0" fmla="*/ 0 h 524607"/>
                <a:gd name="connsiteX1" fmla="*/ 487135 w 749438"/>
                <a:gd name="connsiteY1" fmla="*/ 0 h 524607"/>
                <a:gd name="connsiteX2" fmla="*/ 749438 w 749438"/>
                <a:gd name="connsiteY2" fmla="*/ 262304 h 524607"/>
                <a:gd name="connsiteX3" fmla="*/ 487135 w 749438"/>
                <a:gd name="connsiteY3" fmla="*/ 524607 h 524607"/>
                <a:gd name="connsiteX4" fmla="*/ 0 w 749438"/>
                <a:gd name="connsiteY4" fmla="*/ 524607 h 524607"/>
                <a:gd name="connsiteX5" fmla="*/ 262304 w 749438"/>
                <a:gd name="connsiteY5" fmla="*/ 262304 h 524607"/>
                <a:gd name="connsiteX6" fmla="*/ 0 w 749438"/>
                <a:gd name="connsiteY6" fmla="*/ 0 h 52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438" h="524607">
                  <a:moveTo>
                    <a:pt x="749437" y="0"/>
                  </a:moveTo>
                  <a:lnTo>
                    <a:pt x="749437" y="340995"/>
                  </a:lnTo>
                  <a:lnTo>
                    <a:pt x="374718" y="524607"/>
                  </a:lnTo>
                  <a:lnTo>
                    <a:pt x="1" y="340995"/>
                  </a:lnTo>
                  <a:lnTo>
                    <a:pt x="1" y="0"/>
                  </a:lnTo>
                  <a:lnTo>
                    <a:pt x="374718" y="183613"/>
                  </a:lnTo>
                  <a:lnTo>
                    <a:pt x="749437" y="0"/>
                  </a:lnTo>
                  <a:close/>
                </a:path>
              </a:pathLst>
            </a:custGeom>
            <a:ln>
              <a:solidFill>
                <a:schemeClr val="tx1">
                  <a:lumMod val="50000"/>
                  <a:lumOff val="50000"/>
                </a:schemeClr>
              </a:solidFill>
            </a:ln>
          </p:spPr>
          <p:style>
            <a:lnRef idx="1">
              <a:schemeClr val="accent4">
                <a:alpha val="90000"/>
                <a:hueOff val="0"/>
                <a:satOff val="0"/>
                <a:lumOff val="0"/>
                <a:alphaOff val="0"/>
              </a:schemeClr>
            </a:lnRef>
            <a:fillRef idx="2">
              <a:schemeClr val="accent4">
                <a:alpha val="90000"/>
                <a:hueOff val="0"/>
                <a:satOff val="0"/>
                <a:lumOff val="0"/>
                <a:alphaOff val="0"/>
              </a:schemeClr>
            </a:fillRef>
            <a:effectRef idx="1">
              <a:schemeClr val="accent4">
                <a:alpha val="90000"/>
                <a:hueOff val="0"/>
                <a:satOff val="0"/>
                <a:lumOff val="0"/>
                <a:alphaOff val="0"/>
              </a:schemeClr>
            </a:effectRef>
            <a:fontRef idx="minor">
              <a:schemeClr val="dk1"/>
            </a:fontRef>
          </p:style>
          <p:txBody>
            <a:bodyPr spcFirstLastPara="0" vert="horz" wrap="square" lIns="8256" tIns="270560" rIns="8255" bIns="270558" numCol="1" spcCol="1270" anchor="ctr" anchorCtr="0">
              <a:noAutofit/>
            </a:bodyPr>
            <a:lstStyle/>
            <a:p>
              <a:pPr lvl="0" algn="ctr" defTabSz="577850">
                <a:lnSpc>
                  <a:spcPct val="90000"/>
                </a:lnSpc>
                <a:spcBef>
                  <a:spcPct val="0"/>
                </a:spcBef>
                <a:spcAft>
                  <a:spcPct val="35000"/>
                </a:spcAft>
              </a:pPr>
              <a:endParaRPr lang="en-US" sz="1300" kern="1200">
                <a:solidFill>
                  <a:schemeClr val="tx1">
                    <a:lumMod val="85000"/>
                    <a:lumOff val="15000"/>
                  </a:schemeClr>
                </a:solidFill>
              </a:endParaRPr>
            </a:p>
          </p:txBody>
        </p:sp>
        <p:sp>
          <p:nvSpPr>
            <p:cNvPr id="24" name="Avrund hjørner på samme side i rektangel 23"/>
            <p:cNvSpPr/>
            <p:nvPr/>
          </p:nvSpPr>
          <p:spPr>
            <a:xfrm rot="5400000">
              <a:off x="6037602" y="687336"/>
              <a:ext cx="473254" cy="4804454"/>
            </a:xfrm>
            <a:prstGeom prst="round2SameRect">
              <a:avLst/>
            </a:prstGeom>
            <a:ln>
              <a:solidFill>
                <a:schemeClr val="tx1">
                  <a:lumMod val="50000"/>
                  <a:lumOff val="50000"/>
                </a:schemeClr>
              </a:solidFill>
            </a:ln>
          </p:spPr>
          <p:style>
            <a:lnRef idx="1">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Frihåndsform 24"/>
            <p:cNvSpPr/>
            <p:nvPr/>
          </p:nvSpPr>
          <p:spPr>
            <a:xfrm>
              <a:off x="3275857" y="3426461"/>
              <a:ext cx="596146" cy="728084"/>
            </a:xfrm>
            <a:custGeom>
              <a:avLst/>
              <a:gdLst>
                <a:gd name="connsiteX0" fmla="*/ 0 w 749438"/>
                <a:gd name="connsiteY0" fmla="*/ 0 h 524607"/>
                <a:gd name="connsiteX1" fmla="*/ 487135 w 749438"/>
                <a:gd name="connsiteY1" fmla="*/ 0 h 524607"/>
                <a:gd name="connsiteX2" fmla="*/ 749438 w 749438"/>
                <a:gd name="connsiteY2" fmla="*/ 262304 h 524607"/>
                <a:gd name="connsiteX3" fmla="*/ 487135 w 749438"/>
                <a:gd name="connsiteY3" fmla="*/ 524607 h 524607"/>
                <a:gd name="connsiteX4" fmla="*/ 0 w 749438"/>
                <a:gd name="connsiteY4" fmla="*/ 524607 h 524607"/>
                <a:gd name="connsiteX5" fmla="*/ 262304 w 749438"/>
                <a:gd name="connsiteY5" fmla="*/ 262304 h 524607"/>
                <a:gd name="connsiteX6" fmla="*/ 0 w 749438"/>
                <a:gd name="connsiteY6" fmla="*/ 0 h 52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438" h="524607">
                  <a:moveTo>
                    <a:pt x="749437" y="0"/>
                  </a:moveTo>
                  <a:lnTo>
                    <a:pt x="749437" y="340995"/>
                  </a:lnTo>
                  <a:lnTo>
                    <a:pt x="374718" y="524607"/>
                  </a:lnTo>
                  <a:lnTo>
                    <a:pt x="1" y="340995"/>
                  </a:lnTo>
                  <a:lnTo>
                    <a:pt x="1" y="0"/>
                  </a:lnTo>
                  <a:lnTo>
                    <a:pt x="374718" y="183613"/>
                  </a:lnTo>
                  <a:lnTo>
                    <a:pt x="749437" y="0"/>
                  </a:lnTo>
                  <a:close/>
                </a:path>
              </a:pathLst>
            </a:custGeom>
            <a:ln>
              <a:solidFill>
                <a:schemeClr val="tx1">
                  <a:lumMod val="50000"/>
                  <a:lumOff val="50000"/>
                </a:schemeClr>
              </a:solidFill>
            </a:ln>
          </p:spPr>
          <p:style>
            <a:lnRef idx="1">
              <a:schemeClr val="accent4">
                <a:alpha val="90000"/>
                <a:hueOff val="0"/>
                <a:satOff val="0"/>
                <a:lumOff val="0"/>
                <a:alphaOff val="-13333"/>
              </a:schemeClr>
            </a:lnRef>
            <a:fillRef idx="2">
              <a:schemeClr val="accent4">
                <a:alpha val="90000"/>
                <a:hueOff val="0"/>
                <a:satOff val="0"/>
                <a:lumOff val="0"/>
                <a:alphaOff val="-13333"/>
              </a:schemeClr>
            </a:fillRef>
            <a:effectRef idx="1">
              <a:schemeClr val="accent4">
                <a:alpha val="90000"/>
                <a:hueOff val="0"/>
                <a:satOff val="0"/>
                <a:lumOff val="0"/>
                <a:alphaOff val="-13333"/>
              </a:schemeClr>
            </a:effectRef>
            <a:fontRef idx="minor">
              <a:schemeClr val="dk1"/>
            </a:fontRef>
          </p:style>
          <p:txBody>
            <a:bodyPr spcFirstLastPara="0" vert="horz" wrap="square" lIns="8891" tIns="271195" rIns="8890" bIns="271193" numCol="1" spcCol="1270" anchor="ctr" anchorCtr="0">
              <a:noAutofit/>
            </a:bodyPr>
            <a:lstStyle/>
            <a:p>
              <a:pPr lvl="0" algn="ctr" defTabSz="622300">
                <a:lnSpc>
                  <a:spcPct val="90000"/>
                </a:lnSpc>
                <a:spcBef>
                  <a:spcPct val="0"/>
                </a:spcBef>
                <a:spcAft>
                  <a:spcPct val="35000"/>
                </a:spcAft>
              </a:pPr>
              <a:endParaRPr lang="en-US" sz="1400" kern="1200">
                <a:solidFill>
                  <a:schemeClr val="tx1">
                    <a:lumMod val="85000"/>
                    <a:lumOff val="15000"/>
                  </a:schemeClr>
                </a:solidFill>
              </a:endParaRPr>
            </a:p>
          </p:txBody>
        </p:sp>
        <p:sp>
          <p:nvSpPr>
            <p:cNvPr id="26" name="Avrund hjørner på samme side i rektangel 25"/>
            <p:cNvSpPr/>
            <p:nvPr/>
          </p:nvSpPr>
          <p:spPr>
            <a:xfrm rot="5400000">
              <a:off x="6037602" y="1260861"/>
              <a:ext cx="473254" cy="4804454"/>
            </a:xfrm>
            <a:prstGeom prst="round2SameRect">
              <a:avLst/>
            </a:prstGeom>
            <a:ln>
              <a:solidFill>
                <a:schemeClr val="tx1">
                  <a:lumMod val="50000"/>
                  <a:lumOff val="50000"/>
                </a:schemeClr>
              </a:solidFill>
            </a:ln>
          </p:spPr>
          <p:style>
            <a:lnRef idx="1">
              <a:schemeClr val="accent4">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Frihåndsform 26"/>
            <p:cNvSpPr/>
            <p:nvPr/>
          </p:nvSpPr>
          <p:spPr>
            <a:xfrm>
              <a:off x="3275857" y="3999793"/>
              <a:ext cx="596146" cy="728084"/>
            </a:xfrm>
            <a:custGeom>
              <a:avLst/>
              <a:gdLst>
                <a:gd name="connsiteX0" fmla="*/ 0 w 749438"/>
                <a:gd name="connsiteY0" fmla="*/ 0 h 524607"/>
                <a:gd name="connsiteX1" fmla="*/ 487135 w 749438"/>
                <a:gd name="connsiteY1" fmla="*/ 0 h 524607"/>
                <a:gd name="connsiteX2" fmla="*/ 749438 w 749438"/>
                <a:gd name="connsiteY2" fmla="*/ 262304 h 524607"/>
                <a:gd name="connsiteX3" fmla="*/ 487135 w 749438"/>
                <a:gd name="connsiteY3" fmla="*/ 524607 h 524607"/>
                <a:gd name="connsiteX4" fmla="*/ 0 w 749438"/>
                <a:gd name="connsiteY4" fmla="*/ 524607 h 524607"/>
                <a:gd name="connsiteX5" fmla="*/ 262304 w 749438"/>
                <a:gd name="connsiteY5" fmla="*/ 262304 h 524607"/>
                <a:gd name="connsiteX6" fmla="*/ 0 w 749438"/>
                <a:gd name="connsiteY6" fmla="*/ 0 h 52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438" h="524607">
                  <a:moveTo>
                    <a:pt x="749437" y="0"/>
                  </a:moveTo>
                  <a:lnTo>
                    <a:pt x="749437" y="340995"/>
                  </a:lnTo>
                  <a:lnTo>
                    <a:pt x="374718" y="524607"/>
                  </a:lnTo>
                  <a:lnTo>
                    <a:pt x="1" y="340995"/>
                  </a:lnTo>
                  <a:lnTo>
                    <a:pt x="1" y="0"/>
                  </a:lnTo>
                  <a:lnTo>
                    <a:pt x="374718" y="183613"/>
                  </a:lnTo>
                  <a:lnTo>
                    <a:pt x="749437" y="0"/>
                  </a:lnTo>
                  <a:close/>
                </a:path>
              </a:pathLst>
            </a:custGeom>
            <a:ln>
              <a:solidFill>
                <a:schemeClr val="tx1">
                  <a:lumMod val="50000"/>
                  <a:lumOff val="50000"/>
                </a:schemeClr>
              </a:solidFill>
            </a:ln>
          </p:spPr>
          <p:style>
            <a:lnRef idx="1">
              <a:schemeClr val="accent4">
                <a:alpha val="90000"/>
                <a:hueOff val="0"/>
                <a:satOff val="0"/>
                <a:lumOff val="0"/>
                <a:alphaOff val="-26667"/>
              </a:schemeClr>
            </a:lnRef>
            <a:fillRef idx="2">
              <a:schemeClr val="accent4">
                <a:alpha val="90000"/>
                <a:hueOff val="0"/>
                <a:satOff val="0"/>
                <a:lumOff val="0"/>
                <a:alphaOff val="-26667"/>
              </a:schemeClr>
            </a:fillRef>
            <a:effectRef idx="1">
              <a:schemeClr val="accent4">
                <a:alpha val="90000"/>
                <a:hueOff val="0"/>
                <a:satOff val="0"/>
                <a:lumOff val="0"/>
                <a:alphaOff val="-26667"/>
              </a:schemeClr>
            </a:effectRef>
            <a:fontRef idx="minor">
              <a:schemeClr val="dk1"/>
            </a:fontRef>
          </p:style>
          <p:txBody>
            <a:bodyPr spcFirstLastPara="0" vert="horz" wrap="square" lIns="8891" tIns="271195" rIns="8890" bIns="271193" numCol="1" spcCol="1270" anchor="ctr" anchorCtr="0">
              <a:noAutofit/>
            </a:bodyPr>
            <a:lstStyle/>
            <a:p>
              <a:pPr lvl="0" algn="ctr" defTabSz="622300">
                <a:lnSpc>
                  <a:spcPct val="90000"/>
                </a:lnSpc>
                <a:spcBef>
                  <a:spcPct val="0"/>
                </a:spcBef>
                <a:spcAft>
                  <a:spcPct val="35000"/>
                </a:spcAft>
              </a:pPr>
              <a:endParaRPr lang="en-US" sz="1400" kern="1200">
                <a:solidFill>
                  <a:schemeClr val="tx1">
                    <a:lumMod val="85000"/>
                    <a:lumOff val="15000"/>
                  </a:schemeClr>
                </a:solidFill>
              </a:endParaRPr>
            </a:p>
          </p:txBody>
        </p:sp>
        <p:sp>
          <p:nvSpPr>
            <p:cNvPr id="28" name="Frihåndsform 27"/>
            <p:cNvSpPr/>
            <p:nvPr/>
          </p:nvSpPr>
          <p:spPr>
            <a:xfrm>
              <a:off x="3872002" y="3999793"/>
              <a:ext cx="4804454" cy="473254"/>
            </a:xfrm>
            <a:custGeom>
              <a:avLst/>
              <a:gdLst>
                <a:gd name="connsiteX0" fmla="*/ 81191 w 487135"/>
                <a:gd name="connsiteY0" fmla="*/ 0 h 4227919"/>
                <a:gd name="connsiteX1" fmla="*/ 405944 w 487135"/>
                <a:gd name="connsiteY1" fmla="*/ 0 h 4227919"/>
                <a:gd name="connsiteX2" fmla="*/ 463355 w 487135"/>
                <a:gd name="connsiteY2" fmla="*/ 23780 h 4227919"/>
                <a:gd name="connsiteX3" fmla="*/ 487135 w 487135"/>
                <a:gd name="connsiteY3" fmla="*/ 81191 h 4227919"/>
                <a:gd name="connsiteX4" fmla="*/ 487135 w 487135"/>
                <a:gd name="connsiteY4" fmla="*/ 4227919 h 4227919"/>
                <a:gd name="connsiteX5" fmla="*/ 487135 w 487135"/>
                <a:gd name="connsiteY5" fmla="*/ 4227919 h 4227919"/>
                <a:gd name="connsiteX6" fmla="*/ 487135 w 487135"/>
                <a:gd name="connsiteY6" fmla="*/ 4227919 h 4227919"/>
                <a:gd name="connsiteX7" fmla="*/ 0 w 487135"/>
                <a:gd name="connsiteY7" fmla="*/ 4227919 h 4227919"/>
                <a:gd name="connsiteX8" fmla="*/ 0 w 487135"/>
                <a:gd name="connsiteY8" fmla="*/ 4227919 h 4227919"/>
                <a:gd name="connsiteX9" fmla="*/ 0 w 487135"/>
                <a:gd name="connsiteY9" fmla="*/ 4227919 h 4227919"/>
                <a:gd name="connsiteX10" fmla="*/ 0 w 487135"/>
                <a:gd name="connsiteY10" fmla="*/ 81191 h 4227919"/>
                <a:gd name="connsiteX11" fmla="*/ 23780 w 487135"/>
                <a:gd name="connsiteY11" fmla="*/ 23780 h 4227919"/>
                <a:gd name="connsiteX12" fmla="*/ 81191 w 487135"/>
                <a:gd name="connsiteY12" fmla="*/ 0 h 42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135" h="4227919">
                  <a:moveTo>
                    <a:pt x="487135" y="704669"/>
                  </a:moveTo>
                  <a:lnTo>
                    <a:pt x="487135" y="3523250"/>
                  </a:lnTo>
                  <a:cubicBezTo>
                    <a:pt x="487135" y="3710138"/>
                    <a:pt x="486149" y="3889371"/>
                    <a:pt x="484395" y="4021529"/>
                  </a:cubicBezTo>
                  <a:cubicBezTo>
                    <a:pt x="482641" y="4153678"/>
                    <a:pt x="480261" y="4227919"/>
                    <a:pt x="477780" y="4227919"/>
                  </a:cubicBezTo>
                  <a:lnTo>
                    <a:pt x="0" y="4227919"/>
                  </a:lnTo>
                  <a:lnTo>
                    <a:pt x="0" y="4227919"/>
                  </a:lnTo>
                  <a:lnTo>
                    <a:pt x="0" y="4227919"/>
                  </a:lnTo>
                  <a:lnTo>
                    <a:pt x="0" y="0"/>
                  </a:lnTo>
                  <a:lnTo>
                    <a:pt x="0" y="0"/>
                  </a:lnTo>
                  <a:lnTo>
                    <a:pt x="0" y="0"/>
                  </a:lnTo>
                  <a:lnTo>
                    <a:pt x="477780" y="0"/>
                  </a:lnTo>
                  <a:cubicBezTo>
                    <a:pt x="480261" y="0"/>
                    <a:pt x="482641" y="74241"/>
                    <a:pt x="484395" y="206390"/>
                  </a:cubicBezTo>
                  <a:cubicBezTo>
                    <a:pt x="486149" y="338539"/>
                    <a:pt x="487135" y="517781"/>
                    <a:pt x="487135" y="704669"/>
                  </a:cubicBezTo>
                  <a:close/>
                </a:path>
              </a:pathLst>
            </a:custGeom>
            <a:ln>
              <a:solidFill>
                <a:schemeClr val="tx1">
                  <a:lumMod val="50000"/>
                  <a:lumOff val="50000"/>
                </a:schemeClr>
              </a:solidFill>
            </a:ln>
          </p:spPr>
          <p:style>
            <a:lnRef idx="1">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8" tIns="35845" rIns="35845" bIns="35845" numCol="1" spcCol="1270" anchor="ctr" anchorCtr="0">
              <a:noAutofit/>
            </a:bodyPr>
            <a:lstStyle/>
            <a:p>
              <a:pPr marL="171450" lvl="1" indent="-171450" algn="ctr" defTabSz="844550">
                <a:lnSpc>
                  <a:spcPct val="90000"/>
                </a:lnSpc>
                <a:spcBef>
                  <a:spcPct val="0"/>
                </a:spcBef>
                <a:spcAft>
                  <a:spcPct val="15000"/>
                </a:spcAft>
                <a:buChar char="••"/>
              </a:pPr>
              <a:endParaRPr lang="en-US" sz="1900" kern="1200">
                <a:solidFill>
                  <a:schemeClr val="tx1">
                    <a:lumMod val="85000"/>
                    <a:lumOff val="15000"/>
                  </a:schemeClr>
                </a:solidFill>
              </a:endParaRPr>
            </a:p>
          </p:txBody>
        </p:sp>
        <p:sp>
          <p:nvSpPr>
            <p:cNvPr id="29" name="Frihåndsform 28"/>
            <p:cNvSpPr/>
            <p:nvPr/>
          </p:nvSpPr>
          <p:spPr>
            <a:xfrm>
              <a:off x="3275857" y="4573124"/>
              <a:ext cx="596146" cy="728084"/>
            </a:xfrm>
            <a:custGeom>
              <a:avLst/>
              <a:gdLst>
                <a:gd name="connsiteX0" fmla="*/ 0 w 749438"/>
                <a:gd name="connsiteY0" fmla="*/ 0 h 524607"/>
                <a:gd name="connsiteX1" fmla="*/ 487135 w 749438"/>
                <a:gd name="connsiteY1" fmla="*/ 0 h 524607"/>
                <a:gd name="connsiteX2" fmla="*/ 749438 w 749438"/>
                <a:gd name="connsiteY2" fmla="*/ 262304 h 524607"/>
                <a:gd name="connsiteX3" fmla="*/ 487135 w 749438"/>
                <a:gd name="connsiteY3" fmla="*/ 524607 h 524607"/>
                <a:gd name="connsiteX4" fmla="*/ 0 w 749438"/>
                <a:gd name="connsiteY4" fmla="*/ 524607 h 524607"/>
                <a:gd name="connsiteX5" fmla="*/ 262304 w 749438"/>
                <a:gd name="connsiteY5" fmla="*/ 262304 h 524607"/>
                <a:gd name="connsiteX6" fmla="*/ 0 w 749438"/>
                <a:gd name="connsiteY6" fmla="*/ 0 h 52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438" h="524607">
                  <a:moveTo>
                    <a:pt x="749437" y="0"/>
                  </a:moveTo>
                  <a:lnTo>
                    <a:pt x="749437" y="340995"/>
                  </a:lnTo>
                  <a:lnTo>
                    <a:pt x="374718" y="524607"/>
                  </a:lnTo>
                  <a:lnTo>
                    <a:pt x="1" y="340995"/>
                  </a:lnTo>
                  <a:lnTo>
                    <a:pt x="1" y="0"/>
                  </a:lnTo>
                  <a:lnTo>
                    <a:pt x="374718" y="183613"/>
                  </a:lnTo>
                  <a:lnTo>
                    <a:pt x="749437" y="0"/>
                  </a:lnTo>
                  <a:close/>
                </a:path>
              </a:pathLst>
            </a:custGeom>
            <a:ln>
              <a:solidFill>
                <a:schemeClr val="tx1">
                  <a:lumMod val="50000"/>
                  <a:lumOff val="50000"/>
                </a:schemeClr>
              </a:solidFill>
            </a:ln>
          </p:spPr>
          <p:style>
            <a:lnRef idx="1">
              <a:schemeClr val="accent4">
                <a:alpha val="90000"/>
                <a:hueOff val="0"/>
                <a:satOff val="0"/>
                <a:lumOff val="0"/>
                <a:alphaOff val="-40000"/>
              </a:schemeClr>
            </a:lnRef>
            <a:fillRef idx="2">
              <a:schemeClr val="accent4">
                <a:alpha val="90000"/>
                <a:hueOff val="0"/>
                <a:satOff val="0"/>
                <a:lumOff val="0"/>
                <a:alphaOff val="-40000"/>
              </a:schemeClr>
            </a:fillRef>
            <a:effectRef idx="1">
              <a:schemeClr val="accent4">
                <a:alpha val="90000"/>
                <a:hueOff val="0"/>
                <a:satOff val="0"/>
                <a:lumOff val="0"/>
                <a:alphaOff val="-40000"/>
              </a:schemeClr>
            </a:effectRef>
            <a:fontRef idx="minor">
              <a:schemeClr val="dk1"/>
            </a:fontRef>
          </p:style>
          <p:txBody>
            <a:bodyPr spcFirstLastPara="0" vert="horz" wrap="square" lIns="8891" tIns="271195" rIns="8890" bIns="271193" numCol="1" spcCol="1270" anchor="ctr" anchorCtr="0">
              <a:noAutofit/>
            </a:bodyPr>
            <a:lstStyle/>
            <a:p>
              <a:pPr lvl="0" algn="ctr" defTabSz="622300">
                <a:lnSpc>
                  <a:spcPct val="90000"/>
                </a:lnSpc>
                <a:spcBef>
                  <a:spcPct val="0"/>
                </a:spcBef>
                <a:spcAft>
                  <a:spcPct val="35000"/>
                </a:spcAft>
              </a:pPr>
              <a:endParaRPr lang="en-US" sz="1400" kern="1200">
                <a:solidFill>
                  <a:schemeClr val="tx1">
                    <a:lumMod val="85000"/>
                    <a:lumOff val="15000"/>
                  </a:schemeClr>
                </a:solidFill>
              </a:endParaRPr>
            </a:p>
          </p:txBody>
        </p:sp>
        <p:sp>
          <p:nvSpPr>
            <p:cNvPr id="30" name="Frihåndsform 29"/>
            <p:cNvSpPr/>
            <p:nvPr/>
          </p:nvSpPr>
          <p:spPr>
            <a:xfrm>
              <a:off x="3872002" y="4573125"/>
              <a:ext cx="4804454" cy="473256"/>
            </a:xfrm>
            <a:custGeom>
              <a:avLst/>
              <a:gdLst>
                <a:gd name="connsiteX0" fmla="*/ 81191 w 487135"/>
                <a:gd name="connsiteY0" fmla="*/ 0 h 4227919"/>
                <a:gd name="connsiteX1" fmla="*/ 405944 w 487135"/>
                <a:gd name="connsiteY1" fmla="*/ 0 h 4227919"/>
                <a:gd name="connsiteX2" fmla="*/ 463355 w 487135"/>
                <a:gd name="connsiteY2" fmla="*/ 23780 h 4227919"/>
                <a:gd name="connsiteX3" fmla="*/ 487135 w 487135"/>
                <a:gd name="connsiteY3" fmla="*/ 81191 h 4227919"/>
                <a:gd name="connsiteX4" fmla="*/ 487135 w 487135"/>
                <a:gd name="connsiteY4" fmla="*/ 4227919 h 4227919"/>
                <a:gd name="connsiteX5" fmla="*/ 487135 w 487135"/>
                <a:gd name="connsiteY5" fmla="*/ 4227919 h 4227919"/>
                <a:gd name="connsiteX6" fmla="*/ 487135 w 487135"/>
                <a:gd name="connsiteY6" fmla="*/ 4227919 h 4227919"/>
                <a:gd name="connsiteX7" fmla="*/ 0 w 487135"/>
                <a:gd name="connsiteY7" fmla="*/ 4227919 h 4227919"/>
                <a:gd name="connsiteX8" fmla="*/ 0 w 487135"/>
                <a:gd name="connsiteY8" fmla="*/ 4227919 h 4227919"/>
                <a:gd name="connsiteX9" fmla="*/ 0 w 487135"/>
                <a:gd name="connsiteY9" fmla="*/ 4227919 h 4227919"/>
                <a:gd name="connsiteX10" fmla="*/ 0 w 487135"/>
                <a:gd name="connsiteY10" fmla="*/ 81191 h 4227919"/>
                <a:gd name="connsiteX11" fmla="*/ 23780 w 487135"/>
                <a:gd name="connsiteY11" fmla="*/ 23780 h 4227919"/>
                <a:gd name="connsiteX12" fmla="*/ 81191 w 487135"/>
                <a:gd name="connsiteY12" fmla="*/ 0 h 422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135" h="4227919">
                  <a:moveTo>
                    <a:pt x="487135" y="704669"/>
                  </a:moveTo>
                  <a:lnTo>
                    <a:pt x="487135" y="3523250"/>
                  </a:lnTo>
                  <a:cubicBezTo>
                    <a:pt x="487135" y="3710138"/>
                    <a:pt x="486149" y="3889371"/>
                    <a:pt x="484395" y="4021529"/>
                  </a:cubicBezTo>
                  <a:cubicBezTo>
                    <a:pt x="482641" y="4153678"/>
                    <a:pt x="480261" y="4227919"/>
                    <a:pt x="477780" y="4227919"/>
                  </a:cubicBezTo>
                  <a:lnTo>
                    <a:pt x="0" y="4227919"/>
                  </a:lnTo>
                  <a:lnTo>
                    <a:pt x="0" y="4227919"/>
                  </a:lnTo>
                  <a:lnTo>
                    <a:pt x="0" y="4227919"/>
                  </a:lnTo>
                  <a:lnTo>
                    <a:pt x="0" y="0"/>
                  </a:lnTo>
                  <a:lnTo>
                    <a:pt x="0" y="0"/>
                  </a:lnTo>
                  <a:lnTo>
                    <a:pt x="0" y="0"/>
                  </a:lnTo>
                  <a:lnTo>
                    <a:pt x="477780" y="0"/>
                  </a:lnTo>
                  <a:cubicBezTo>
                    <a:pt x="480261" y="0"/>
                    <a:pt x="482641" y="74241"/>
                    <a:pt x="484395" y="206390"/>
                  </a:cubicBezTo>
                  <a:cubicBezTo>
                    <a:pt x="486149" y="338539"/>
                    <a:pt x="487135" y="517781"/>
                    <a:pt x="487135" y="704669"/>
                  </a:cubicBezTo>
                  <a:close/>
                </a:path>
              </a:pathLst>
            </a:custGeom>
            <a:ln>
              <a:solidFill>
                <a:schemeClr val="tx1">
                  <a:lumMod val="50000"/>
                  <a:lumOff val="50000"/>
                </a:schemeClr>
              </a:solidFill>
            </a:ln>
          </p:spPr>
          <p:style>
            <a:lnRef idx="1">
              <a:schemeClr val="accent4">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5128" tIns="35845" rIns="35845" bIns="35846" numCol="1" spcCol="1270" anchor="ctr" anchorCtr="0">
              <a:noAutofit/>
            </a:bodyPr>
            <a:lstStyle/>
            <a:p>
              <a:pPr marL="171450" lvl="1" indent="-171450" algn="ctr" defTabSz="844550">
                <a:lnSpc>
                  <a:spcPct val="90000"/>
                </a:lnSpc>
                <a:spcBef>
                  <a:spcPct val="0"/>
                </a:spcBef>
                <a:spcAft>
                  <a:spcPct val="15000"/>
                </a:spcAft>
                <a:buChar char="••"/>
              </a:pPr>
              <a:endParaRPr lang="en-US" sz="1900" kern="1200">
                <a:solidFill>
                  <a:schemeClr val="tx1">
                    <a:lumMod val="85000"/>
                    <a:lumOff val="15000"/>
                  </a:schemeClr>
                </a:solidFill>
              </a:endParaRPr>
            </a:p>
          </p:txBody>
        </p:sp>
        <p:sp>
          <p:nvSpPr>
            <p:cNvPr id="17" name="TekstSylinder 16"/>
            <p:cNvSpPr txBox="1"/>
            <p:nvPr/>
          </p:nvSpPr>
          <p:spPr>
            <a:xfrm>
              <a:off x="3402134" y="3056543"/>
              <a:ext cx="490964" cy="461665"/>
            </a:xfrm>
            <a:prstGeom prst="rect">
              <a:avLst/>
            </a:prstGeom>
            <a:noFill/>
          </p:spPr>
          <p:txBody>
            <a:bodyPr wrap="square" rtlCol="0">
              <a:spAutoFit/>
            </a:bodyPr>
            <a:lstStyle/>
            <a:p>
              <a:r>
                <a:rPr lang="en-US" sz="2400" b="1" dirty="0" smtClean="0">
                  <a:solidFill>
                    <a:schemeClr val="tx1">
                      <a:lumMod val="85000"/>
                      <a:lumOff val="15000"/>
                    </a:schemeClr>
                  </a:solidFill>
                </a:rPr>
                <a:t>1.</a:t>
              </a:r>
              <a:endParaRPr lang="en-US" sz="2000" b="1" dirty="0">
                <a:solidFill>
                  <a:schemeClr val="tx1">
                    <a:lumMod val="85000"/>
                    <a:lumOff val="15000"/>
                  </a:schemeClr>
                </a:solidFill>
              </a:endParaRPr>
            </a:p>
          </p:txBody>
        </p:sp>
        <p:sp>
          <p:nvSpPr>
            <p:cNvPr id="18" name="TekstSylinder 17"/>
            <p:cNvSpPr txBox="1"/>
            <p:nvPr/>
          </p:nvSpPr>
          <p:spPr>
            <a:xfrm>
              <a:off x="3402134" y="3631975"/>
              <a:ext cx="572791" cy="461665"/>
            </a:xfrm>
            <a:prstGeom prst="rect">
              <a:avLst/>
            </a:prstGeom>
            <a:noFill/>
          </p:spPr>
          <p:txBody>
            <a:bodyPr wrap="square" rtlCol="0">
              <a:spAutoFit/>
            </a:bodyPr>
            <a:lstStyle/>
            <a:p>
              <a:r>
                <a:rPr lang="en-US" sz="2400" b="1" smtClean="0">
                  <a:solidFill>
                    <a:schemeClr val="tx1">
                      <a:lumMod val="85000"/>
                      <a:lumOff val="15000"/>
                    </a:schemeClr>
                  </a:solidFill>
                </a:rPr>
                <a:t>2.</a:t>
              </a:r>
              <a:endParaRPr lang="en-US" sz="2000" b="1">
                <a:solidFill>
                  <a:schemeClr val="tx1">
                    <a:lumMod val="85000"/>
                    <a:lumOff val="15000"/>
                  </a:schemeClr>
                </a:solidFill>
              </a:endParaRPr>
            </a:p>
          </p:txBody>
        </p:sp>
        <p:sp>
          <p:nvSpPr>
            <p:cNvPr id="19" name="TekstSylinder 18"/>
            <p:cNvSpPr txBox="1"/>
            <p:nvPr/>
          </p:nvSpPr>
          <p:spPr>
            <a:xfrm>
              <a:off x="3402134" y="4197975"/>
              <a:ext cx="422228" cy="461665"/>
            </a:xfrm>
            <a:prstGeom prst="rect">
              <a:avLst/>
            </a:prstGeom>
            <a:noFill/>
          </p:spPr>
          <p:txBody>
            <a:bodyPr wrap="square" rtlCol="0">
              <a:spAutoFit/>
            </a:bodyPr>
            <a:lstStyle/>
            <a:p>
              <a:r>
                <a:rPr lang="en-US" sz="2400" b="1" smtClean="0">
                  <a:solidFill>
                    <a:schemeClr val="tx1">
                      <a:lumMod val="85000"/>
                      <a:lumOff val="15000"/>
                    </a:schemeClr>
                  </a:solidFill>
                </a:rPr>
                <a:t>3.</a:t>
              </a:r>
              <a:endParaRPr lang="en-US" sz="2000" b="1">
                <a:solidFill>
                  <a:schemeClr val="tx1">
                    <a:lumMod val="85000"/>
                    <a:lumOff val="15000"/>
                  </a:schemeClr>
                </a:solidFill>
              </a:endParaRPr>
            </a:p>
          </p:txBody>
        </p:sp>
        <p:sp>
          <p:nvSpPr>
            <p:cNvPr id="20" name="TekstSylinder 19"/>
            <p:cNvSpPr txBox="1"/>
            <p:nvPr/>
          </p:nvSpPr>
          <p:spPr>
            <a:xfrm>
              <a:off x="3388122" y="4771752"/>
              <a:ext cx="490964" cy="461665"/>
            </a:xfrm>
            <a:prstGeom prst="rect">
              <a:avLst/>
            </a:prstGeom>
            <a:noFill/>
          </p:spPr>
          <p:txBody>
            <a:bodyPr wrap="square" rtlCol="0">
              <a:spAutoFit/>
            </a:bodyPr>
            <a:lstStyle/>
            <a:p>
              <a:r>
                <a:rPr lang="en-US" sz="2400" b="1" smtClean="0">
                  <a:solidFill>
                    <a:schemeClr val="tx1">
                      <a:lumMod val="85000"/>
                      <a:lumOff val="15000"/>
                    </a:schemeClr>
                  </a:solidFill>
                </a:rPr>
                <a:t>4.</a:t>
              </a:r>
              <a:endParaRPr lang="en-US" sz="2000" b="1">
                <a:solidFill>
                  <a:schemeClr val="tx1">
                    <a:lumMod val="85000"/>
                    <a:lumOff val="15000"/>
                  </a:schemeClr>
                </a:solidFill>
              </a:endParaRPr>
            </a:p>
          </p:txBody>
        </p:sp>
      </p:grpSp>
      <p:sp>
        <p:nvSpPr>
          <p:cNvPr id="16" name="Avrund hjørner på samme side i rektangel 4"/>
          <p:cNvSpPr/>
          <p:nvPr/>
        </p:nvSpPr>
        <p:spPr>
          <a:xfrm>
            <a:off x="3848648" y="2880108"/>
            <a:ext cx="4777432" cy="4270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5128" tIns="12065" rIns="12065" bIns="12065" numCol="1" spcCol="1270" anchor="ctr" anchorCtr="0">
            <a:noAutofit/>
          </a:bodyPr>
          <a:lstStyle/>
          <a:p>
            <a:pPr marL="171450" lvl="1" indent="-171450" algn="ctr" defTabSz="844550">
              <a:lnSpc>
                <a:spcPct val="90000"/>
              </a:lnSpc>
              <a:spcBef>
                <a:spcPct val="0"/>
              </a:spcBef>
              <a:spcAft>
                <a:spcPct val="15000"/>
              </a:spcAft>
            </a:pPr>
            <a:r>
              <a:rPr lang="en-US" sz="2200" kern="1200" dirty="0" smtClean="0">
                <a:solidFill>
                  <a:schemeClr val="tx1">
                    <a:lumMod val="85000"/>
                    <a:lumOff val="15000"/>
                  </a:schemeClr>
                </a:solidFill>
              </a:rPr>
              <a:t>Filling in and scoring the questionnaire</a:t>
            </a:r>
            <a:endParaRPr lang="en-US" sz="2200" kern="1200" dirty="0">
              <a:solidFill>
                <a:schemeClr val="tx1">
                  <a:lumMod val="85000"/>
                  <a:lumOff val="15000"/>
                </a:schemeClr>
              </a:solidFill>
            </a:endParaRPr>
          </a:p>
        </p:txBody>
      </p:sp>
      <p:sp>
        <p:nvSpPr>
          <p:cNvPr id="21" name="Avrund hjørner på samme side i rektangel 4"/>
          <p:cNvSpPr/>
          <p:nvPr/>
        </p:nvSpPr>
        <p:spPr>
          <a:xfrm>
            <a:off x="3848648" y="3454690"/>
            <a:ext cx="4777432" cy="4270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5128" tIns="12065" rIns="12065" bIns="12065" numCol="1" spcCol="1270" anchor="ctr" anchorCtr="0">
            <a:noAutofit/>
          </a:bodyPr>
          <a:lstStyle/>
          <a:p>
            <a:pPr marL="171450" lvl="1" indent="-171450" algn="ctr" defTabSz="844550">
              <a:lnSpc>
                <a:spcPct val="90000"/>
              </a:lnSpc>
              <a:spcBef>
                <a:spcPct val="0"/>
              </a:spcBef>
              <a:spcAft>
                <a:spcPct val="15000"/>
              </a:spcAft>
            </a:pPr>
            <a:r>
              <a:rPr lang="en-US" sz="2200" kern="1200" dirty="0" smtClean="0">
                <a:solidFill>
                  <a:schemeClr val="tx1">
                    <a:lumMod val="85000"/>
                    <a:lumOff val="15000"/>
                  </a:schemeClr>
                </a:solidFill>
              </a:rPr>
              <a:t>Group tasks</a:t>
            </a:r>
            <a:endParaRPr lang="en-US" sz="2200" kern="1200" dirty="0">
              <a:solidFill>
                <a:schemeClr val="tx1">
                  <a:lumMod val="85000"/>
                  <a:lumOff val="15000"/>
                </a:schemeClr>
              </a:solidFill>
            </a:endParaRPr>
          </a:p>
        </p:txBody>
      </p:sp>
      <p:sp>
        <p:nvSpPr>
          <p:cNvPr id="31" name="Avrund hjørner på samme side i rektangel 4"/>
          <p:cNvSpPr/>
          <p:nvPr/>
        </p:nvSpPr>
        <p:spPr>
          <a:xfrm>
            <a:off x="3848648" y="4029579"/>
            <a:ext cx="4777432" cy="4270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5128" tIns="12065" rIns="12065" bIns="12065" numCol="1" spcCol="1270" anchor="ctr" anchorCtr="0">
            <a:noAutofit/>
          </a:bodyPr>
          <a:lstStyle/>
          <a:p>
            <a:pPr marL="171450" lvl="1" indent="-171450" algn="ctr" defTabSz="844550">
              <a:lnSpc>
                <a:spcPct val="90000"/>
              </a:lnSpc>
              <a:spcBef>
                <a:spcPct val="0"/>
              </a:spcBef>
              <a:spcAft>
                <a:spcPct val="15000"/>
              </a:spcAft>
            </a:pPr>
            <a:r>
              <a:rPr lang="en-US" sz="2200" kern="1200" dirty="0" smtClean="0">
                <a:solidFill>
                  <a:schemeClr val="tx1">
                    <a:lumMod val="85000"/>
                    <a:lumOff val="15000"/>
                  </a:schemeClr>
                </a:solidFill>
              </a:rPr>
              <a:t>Group presentations</a:t>
            </a:r>
            <a:endParaRPr lang="en-US" sz="2200" kern="1200" dirty="0">
              <a:solidFill>
                <a:schemeClr val="tx1">
                  <a:lumMod val="85000"/>
                  <a:lumOff val="15000"/>
                </a:schemeClr>
              </a:solidFill>
            </a:endParaRPr>
          </a:p>
        </p:txBody>
      </p:sp>
      <p:sp>
        <p:nvSpPr>
          <p:cNvPr id="32" name="Rektangel 31"/>
          <p:cNvSpPr/>
          <p:nvPr/>
        </p:nvSpPr>
        <p:spPr>
          <a:xfrm>
            <a:off x="4525269" y="4638865"/>
            <a:ext cx="3558154" cy="397032"/>
          </a:xfrm>
          <a:prstGeom prst="rect">
            <a:avLst/>
          </a:prstGeom>
        </p:spPr>
        <p:txBody>
          <a:bodyPr wrap="none">
            <a:spAutoFit/>
          </a:bodyPr>
          <a:lstStyle/>
          <a:p>
            <a:pPr marL="171450" lvl="1" indent="-171450" algn="ctr" defTabSz="844550">
              <a:lnSpc>
                <a:spcPct val="90000"/>
              </a:lnSpc>
              <a:spcBef>
                <a:spcPct val="0"/>
              </a:spcBef>
              <a:spcAft>
                <a:spcPct val="15000"/>
              </a:spcAft>
            </a:pPr>
            <a:r>
              <a:rPr lang="en-US" sz="2200" dirty="0" smtClean="0">
                <a:solidFill>
                  <a:schemeClr val="tx1">
                    <a:lumMod val="85000"/>
                    <a:lumOff val="15000"/>
                  </a:schemeClr>
                </a:solidFill>
              </a:rPr>
              <a:t>What can we learn from this?</a:t>
            </a:r>
            <a:endParaRPr lang="en-US" sz="2200" dirty="0">
              <a:solidFill>
                <a:schemeClr val="tx1">
                  <a:lumMod val="85000"/>
                  <a:lumOff val="15000"/>
                </a:schemeClr>
              </a:solidFill>
            </a:endParaRPr>
          </a:p>
        </p:txBody>
      </p:sp>
      <p:cxnSp>
        <p:nvCxnSpPr>
          <p:cNvPr id="33" name="Łącznik prosty 6"/>
          <p:cNvCxnSpPr/>
          <p:nvPr/>
        </p:nvCxnSpPr>
        <p:spPr>
          <a:xfrm>
            <a:off x="0" y="980728"/>
            <a:ext cx="9144000" cy="0"/>
          </a:xfrm>
          <a:prstGeom prst="line">
            <a:avLst/>
          </a:prstGeom>
          <a:ln w="28575">
            <a:gradFill flip="none" rotWithShape="1">
              <a:gsLst>
                <a:gs pos="1000">
                  <a:schemeClr val="bg1">
                    <a:lumMod val="75000"/>
                    <a:alpha val="0"/>
                  </a:schemeClr>
                </a:gs>
                <a:gs pos="13000">
                  <a:schemeClr val="bg1">
                    <a:lumMod val="65000"/>
                  </a:schemeClr>
                </a:gs>
                <a:gs pos="33000">
                  <a:schemeClr val="tx1">
                    <a:lumMod val="65000"/>
                    <a:lumOff val="35000"/>
                    <a:alpha val="51000"/>
                  </a:schemeClr>
                </a:gs>
                <a:gs pos="52000">
                  <a:schemeClr val="bg1">
                    <a:lumMod val="50000"/>
                    <a:alpha val="29000"/>
                  </a:schemeClr>
                </a:gs>
                <a:gs pos="90000">
                  <a:schemeClr val="bg1">
                    <a:lumMod val="75000"/>
                    <a:alpha val="0"/>
                  </a:schemeClr>
                </a:gs>
              </a:gsLst>
              <a:lin ang="0" scaled="1"/>
              <a:tileRect/>
            </a:gradFill>
          </a:ln>
          <a:effectLst/>
        </p:spPr>
        <p:style>
          <a:lnRef idx="3">
            <a:schemeClr val="dk1"/>
          </a:lnRef>
          <a:fillRef idx="0">
            <a:schemeClr val="dk1"/>
          </a:fillRef>
          <a:effectRef idx="2">
            <a:schemeClr val="dk1"/>
          </a:effectRef>
          <a:fontRef idx="minor">
            <a:schemeClr val="tx1"/>
          </a:fontRef>
        </p:style>
      </p:cxnSp>
      <p:pic>
        <p:nvPicPr>
          <p:cNvPr id="34" name="Picture 8" descr="\\Hf-dc1\felles\Tester\10 DI Diversity Icebreaker\Logo\Fra CDDU 25 Aug 2010\Små men tåkete\DI logo 238  x 108 with sub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661248"/>
            <a:ext cx="19907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 descr="C:\Users\Bjorn\AppData\Local\Microsoft\Windows\Temporary Internet Files\Content.Outlook\OLD59A3Q\Human-Factors-logotype-hog.jpg"/>
          <p:cNvPicPr>
            <a:picLocks noChangeAspect="1" noChangeArrowheads="1"/>
          </p:cNvPicPr>
          <p:nvPr/>
        </p:nvPicPr>
        <p:blipFill>
          <a:blip r:embed="rId4" cstate="print"/>
          <a:srcRect/>
          <a:stretch>
            <a:fillRect/>
          </a:stretch>
        </p:blipFill>
        <p:spPr bwMode="auto">
          <a:xfrm>
            <a:off x="7510836" y="5373216"/>
            <a:ext cx="1453652" cy="1453652"/>
          </a:xfrm>
          <a:prstGeom prst="rect">
            <a:avLst/>
          </a:prstGeom>
          <a:noFill/>
          <a:ln w="9525">
            <a:noFill/>
            <a:miter lim="800000"/>
            <a:headEnd/>
            <a:tailEnd/>
          </a:ln>
        </p:spPr>
      </p:pic>
    </p:spTree>
    <p:extLst>
      <p:ext uri="{BB962C8B-B14F-4D97-AF65-F5344CB8AC3E}">
        <p14:creationId xmlns:p14="http://schemas.microsoft.com/office/powerpoint/2010/main" val="30019706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6" grpId="0"/>
      <p:bldP spid="21" grpId="0"/>
      <p:bldP spid="31" grpId="0"/>
      <p:bldP spid="32"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9813</TotalTime>
  <Words>2091</Words>
  <Application>Microsoft Office PowerPoint</Application>
  <PresentationFormat>Skjermfremvisning (4:3)</PresentationFormat>
  <Paragraphs>366</Paragraphs>
  <Slides>46</Slides>
  <Notes>15</Notes>
  <HiddenSlides>5</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46</vt:i4>
      </vt:variant>
    </vt:vector>
  </HeadingPairs>
  <TitlesOfParts>
    <vt:vector size="56" baseType="lpstr">
      <vt:lpstr>Arial</vt:lpstr>
      <vt:lpstr>Calibri</vt:lpstr>
      <vt:lpstr>Comic Sans MS</vt:lpstr>
      <vt:lpstr>inherit</vt:lpstr>
      <vt:lpstr>Lucida Handwriting</vt:lpstr>
      <vt:lpstr>Tahoma</vt:lpstr>
      <vt:lpstr>Times New Roman</vt:lpstr>
      <vt:lpstr>Verdana</vt:lpstr>
      <vt:lpstr>Wingdings</vt:lpstr>
      <vt:lpstr>Motyw pakietu Office</vt:lpstr>
      <vt:lpstr>Reframing Others  in Colours of Mastery</vt:lpstr>
      <vt:lpstr>The Reframers:</vt:lpstr>
      <vt:lpstr>Over view of presentation</vt:lpstr>
      <vt:lpstr> Behind Diversity Icebreaker  </vt:lpstr>
      <vt:lpstr>PowerPoint-presentasjon</vt:lpstr>
      <vt:lpstr>PowerPoint-presentasjon</vt:lpstr>
      <vt:lpstr>Questionnaire + Workshop</vt:lpstr>
      <vt:lpstr>PowerPoint-presentasjon</vt:lpstr>
      <vt:lpstr>Introduction to the workshop</vt:lpstr>
      <vt:lpstr>Stage 1: Filling in the questionnaire </vt:lpstr>
      <vt:lpstr>Stage 1: Scoring the questionnaire </vt:lpstr>
      <vt:lpstr>Stage 2: Group tasks</vt:lpstr>
      <vt:lpstr>Stage 2: Group tasks</vt:lpstr>
      <vt:lpstr>Stage 3: Group presentations</vt:lpstr>
      <vt:lpstr>PowerPoint-presentasjon</vt:lpstr>
      <vt:lpstr>PowerPoint-presentasjon</vt:lpstr>
      <vt:lpstr>PowerPoint-presentasjon</vt:lpstr>
      <vt:lpstr>Stage 4: What have we learned from this?</vt:lpstr>
      <vt:lpstr>Team Role, personal differences relevant for </vt:lpstr>
      <vt:lpstr>Combining the individual and generic perspectives</vt:lpstr>
      <vt:lpstr>DI-workshop: creation of meaning</vt:lpstr>
      <vt:lpstr>Summary </vt:lpstr>
      <vt:lpstr>«Reframing Others into categories of Mastery»</vt:lpstr>
      <vt:lpstr>Working with the Red Cross Diversity Icebreaker Virtuous cycle Ivana Petrovic </vt:lpstr>
      <vt:lpstr>IFRC Europe zone</vt:lpstr>
      <vt:lpstr>PowerPoint-presentasjon</vt:lpstr>
      <vt:lpstr>Red Cross of Serbia</vt:lpstr>
      <vt:lpstr>Tell a story about migrants</vt:lpstr>
      <vt:lpstr>IFRC Europe zone</vt:lpstr>
      <vt:lpstr>Storytelling workshop</vt:lpstr>
      <vt:lpstr>IFRC: Space for DI</vt:lpstr>
      <vt:lpstr>PowerPoint-presentasjon</vt:lpstr>
      <vt:lpstr>2015 - People on the move</vt:lpstr>
      <vt:lpstr>Anne Brulez, Germany - Greece</vt:lpstr>
      <vt:lpstr>PowerPoint-presentasjon</vt:lpstr>
      <vt:lpstr>Dina Gericke, Hoch Schule Bremen</vt:lpstr>
      <vt:lpstr>Poland – WrOpenUp-project</vt:lpstr>
      <vt:lpstr>PowerPoint-presentasjon</vt:lpstr>
      <vt:lpstr>PowerPoint-presentasjon</vt:lpstr>
      <vt:lpstr>PowerPoint-presentasjon</vt:lpstr>
      <vt:lpstr>PowerPoint-presentasjon</vt:lpstr>
      <vt:lpstr>Norway </vt:lpstr>
      <vt:lpstr>PowerPoint-presentasjon</vt:lpstr>
      <vt:lpstr>Learning relevant for practice  </vt:lpstr>
      <vt:lpstr>Theoretical and resarch questions</vt:lpstr>
      <vt:lpstr>Behind the Diversity Icebreaker Human Factors AS </vt:lpstr>
    </vt:vector>
  </TitlesOfParts>
  <Company>Lenovo (Beijing) Limited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Icebreaker - presentation sales</dc:title>
  <dc:creator>Human Factors AS</dc:creator>
  <cp:lastModifiedBy>Bjørn Ekelund</cp:lastModifiedBy>
  <cp:revision>502</cp:revision>
  <cp:lastPrinted>2012-12-10T14:34:14Z</cp:lastPrinted>
  <dcterms:created xsi:type="dcterms:W3CDTF">2011-11-02T08:04:59Z</dcterms:created>
  <dcterms:modified xsi:type="dcterms:W3CDTF">2017-11-30T08:19:51Z</dcterms:modified>
</cp:coreProperties>
</file>