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7" r:id="rId1"/>
  </p:sldMasterIdLst>
  <p:notesMasterIdLst>
    <p:notesMasterId r:id="rId3"/>
  </p:notesMasterIdLst>
  <p:sldIdLst>
    <p:sldId id="256" r:id="rId2"/>
  </p:sldIdLst>
  <p:sldSz cx="51206400" cy="288036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463" autoAdjust="0"/>
    <p:restoredTop sz="94660"/>
  </p:normalViewPr>
  <p:slideViewPr>
    <p:cSldViewPr>
      <p:cViewPr varScale="1">
        <p:scale>
          <a:sx n="19" d="100"/>
          <a:sy n="19" d="100"/>
        </p:scale>
        <p:origin x="274" y="79"/>
      </p:cViewPr>
      <p:guideLst>
        <p:guide orient="horz" pos="9072"/>
        <p:guide pos="16129"/>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447E72A-D913-4DC2-9E0A-E520CE8FCC86}" type="datetimeFigureOut">
              <a:rPr lang="en-US" smtClean="0"/>
              <a:pPr/>
              <a:t>10/11/2022</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319693711"/>
      </p:ext>
    </p:extLst>
  </p:cSld>
  <p:clrMap bg1="lt1" tx1="dk1" bg2="lt2" tx2="dk2" accent1="accent1" accent2="accent2" accent3="accent3" accent4="accent4" accent5="accent5" accent6="accent6" hlink="hlink" folHlink="folHlink"/>
  <p:notesStyle>
    <a:lvl1pPr marL="0" algn="l" rtl="0">
      <a:defRPr sz="6500" kern="1200">
        <a:solidFill>
          <a:schemeClr val="tx1"/>
        </a:solidFill>
        <a:latin typeface="+mn-lt"/>
        <a:ea typeface="+mn-ea"/>
        <a:cs typeface="+mn-cs"/>
      </a:defRPr>
    </a:lvl1pPr>
    <a:lvl2pPr marL="2489232" algn="l" rtl="0">
      <a:defRPr sz="6500" kern="1200">
        <a:solidFill>
          <a:schemeClr val="tx1"/>
        </a:solidFill>
        <a:latin typeface="+mn-lt"/>
        <a:ea typeface="+mn-ea"/>
        <a:cs typeface="+mn-cs"/>
      </a:defRPr>
    </a:lvl2pPr>
    <a:lvl3pPr marL="4978463" algn="l" rtl="0">
      <a:defRPr sz="6500" kern="1200">
        <a:solidFill>
          <a:schemeClr val="tx1"/>
        </a:solidFill>
        <a:latin typeface="+mn-lt"/>
        <a:ea typeface="+mn-ea"/>
        <a:cs typeface="+mn-cs"/>
      </a:defRPr>
    </a:lvl3pPr>
    <a:lvl4pPr marL="7467695" algn="l" rtl="0">
      <a:defRPr sz="6500" kern="1200">
        <a:solidFill>
          <a:schemeClr val="tx1"/>
        </a:solidFill>
        <a:latin typeface="+mn-lt"/>
        <a:ea typeface="+mn-ea"/>
        <a:cs typeface="+mn-cs"/>
      </a:defRPr>
    </a:lvl4pPr>
    <a:lvl5pPr marL="9956927" algn="l" rtl="0">
      <a:defRPr sz="6500" kern="1200">
        <a:solidFill>
          <a:schemeClr val="tx1"/>
        </a:solidFill>
        <a:latin typeface="+mn-lt"/>
        <a:ea typeface="+mn-ea"/>
        <a:cs typeface="+mn-cs"/>
      </a:defRPr>
    </a:lvl5pPr>
    <a:lvl6pPr marL="12446158" algn="l" rtl="0">
      <a:defRPr sz="6500" kern="1200">
        <a:solidFill>
          <a:schemeClr val="tx1"/>
        </a:solidFill>
        <a:latin typeface="+mn-lt"/>
        <a:ea typeface="+mn-ea"/>
        <a:cs typeface="+mn-cs"/>
      </a:defRPr>
    </a:lvl6pPr>
    <a:lvl7pPr marL="14935391" algn="l" rtl="0">
      <a:defRPr sz="6500" kern="1200">
        <a:solidFill>
          <a:schemeClr val="tx1"/>
        </a:solidFill>
        <a:latin typeface="+mn-lt"/>
        <a:ea typeface="+mn-ea"/>
        <a:cs typeface="+mn-cs"/>
      </a:defRPr>
    </a:lvl7pPr>
    <a:lvl8pPr marL="17424623" algn="l" rtl="0">
      <a:defRPr sz="6500" kern="1200">
        <a:solidFill>
          <a:schemeClr val="tx1"/>
        </a:solidFill>
        <a:latin typeface="+mn-lt"/>
        <a:ea typeface="+mn-ea"/>
        <a:cs typeface="+mn-cs"/>
      </a:defRPr>
    </a:lvl8pPr>
    <a:lvl9pPr marL="19913854" algn="l" rtl="0">
      <a:defRPr sz="6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231638" y="0"/>
            <a:ext cx="33324262"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7555900"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594" y="14401794"/>
            <a:ext cx="23175877" cy="9527948"/>
          </a:xfrm>
        </p:spPr>
        <p:txBody>
          <a:bodyPr anchor="t">
            <a:normAutofit/>
          </a:bodyPr>
          <a:lstStyle>
            <a:lvl1pPr algn="r">
              <a:defRPr sz="25200"/>
            </a:lvl1pPr>
          </a:lstStyle>
          <a:p>
            <a:r>
              <a:rPr lang="en-US"/>
              <a:t>Click to edit Master title style</a:t>
            </a:r>
            <a:endParaRPr lang="en-US" dirty="0"/>
          </a:p>
        </p:txBody>
      </p:sp>
      <p:sp>
        <p:nvSpPr>
          <p:cNvPr id="3" name="Subtitle 2"/>
          <p:cNvSpPr>
            <a:spLocks noGrp="1"/>
          </p:cNvSpPr>
          <p:nvPr>
            <p:ph type="subTitle" idx="1"/>
          </p:nvPr>
        </p:nvSpPr>
        <p:spPr>
          <a:xfrm>
            <a:off x="11643551" y="9528903"/>
            <a:ext cx="22501920" cy="4872895"/>
          </a:xfrm>
        </p:spPr>
        <p:txBody>
          <a:bodyPr tIns="0" anchor="b">
            <a:normAutofit/>
          </a:bodyPr>
          <a:lstStyle>
            <a:lvl1pPr marL="0" indent="0" algn="r">
              <a:buNone/>
              <a:defRPr sz="7560" b="0">
                <a:solidFill>
                  <a:schemeClr val="tx1"/>
                </a:solidFill>
              </a:defRPr>
            </a:lvl1pPr>
            <a:lvl2pPr marL="1920240" indent="0" algn="ctr">
              <a:buNone/>
              <a:defRPr sz="756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10/11/2022 10:42 AM</a:t>
            </a:fld>
            <a:endParaRPr lang="en-US" sz="6080" dirty="0">
              <a:solidFill>
                <a:schemeClr val="tx2"/>
              </a:solidFill>
            </a:endParaRPr>
          </a:p>
        </p:txBody>
      </p:sp>
      <p:sp>
        <p:nvSpPr>
          <p:cNvPr id="5" name="Footer Placeholder 4"/>
          <p:cNvSpPr>
            <a:spLocks noGrp="1"/>
          </p:cNvSpPr>
          <p:nvPr>
            <p:ph type="ftr" sz="quarter" idx="11"/>
          </p:nvPr>
        </p:nvSpPr>
        <p:spPr/>
        <p:txBody>
          <a:bodyPr/>
          <a:lstStyle/>
          <a:p>
            <a:pPr algn="r"/>
            <a:endParaRPr lang="en-US" sz="6080" dirty="0">
              <a:solidFill>
                <a:schemeClr val="tx2"/>
              </a:solidFill>
            </a:endParaRPr>
          </a:p>
        </p:txBody>
      </p:sp>
      <p:sp>
        <p:nvSpPr>
          <p:cNvPr id="6" name="Slide Number Placeholder 5"/>
          <p:cNvSpPr>
            <a:spLocks noGrp="1"/>
          </p:cNvSpPr>
          <p:nvPr>
            <p:ph type="sldNum" sz="quarter" idx="12"/>
          </p:nvPr>
        </p:nvSpPr>
        <p:spPr/>
        <p:txBody>
          <a:bodyPr rIns="45720"/>
          <a:lstStyle/>
          <a:p>
            <a:pPr algn="ctr"/>
            <a:fld id="{72AC53DF-4216-466D-99A7-94400E6C2A25}" type="slidenum">
              <a:rPr lang="en-US" sz="5200" smtClean="0">
                <a:solidFill>
                  <a:schemeClr val="tx2"/>
                </a:solidFill>
              </a:rPr>
              <a:pPr algn="ctr"/>
              <a:t>‹#›</a:t>
            </a:fld>
            <a:endParaRPr lang="en-US" sz="6080" b="1" dirty="0">
              <a:solidFill>
                <a:srgbClr val="FFFFFF"/>
              </a:solidFill>
            </a:endParaRPr>
          </a:p>
        </p:txBody>
      </p:sp>
      <p:sp>
        <p:nvSpPr>
          <p:cNvPr id="13" name="TextBox 12"/>
          <p:cNvSpPr txBox="1"/>
          <p:nvPr/>
        </p:nvSpPr>
        <p:spPr>
          <a:xfrm>
            <a:off x="9203385" y="13703981"/>
            <a:ext cx="1745671" cy="1643527"/>
          </a:xfrm>
          <a:prstGeom prst="rect">
            <a:avLst/>
          </a:prstGeom>
          <a:noFill/>
        </p:spPr>
        <p:txBody>
          <a:bodyPr wrap="square" rtlCol="0">
            <a:spAutoFit/>
          </a:bodyPr>
          <a:lstStyle/>
          <a:p>
            <a:pPr algn="r"/>
            <a:r>
              <a:rPr lang="en-US" sz="10080" dirty="0">
                <a:solidFill>
                  <a:schemeClr val="accent6"/>
                </a:solidFill>
                <a:latin typeface="Wingdings 3" panose="05040102010807070707" pitchFamily="18" charset="2"/>
              </a:rPr>
              <a:t>z</a:t>
            </a:r>
            <a:endParaRPr lang="en-US" sz="1008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10597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9215791" y="2693145"/>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0969596" y="3393837"/>
            <a:ext cx="33407182" cy="4524362"/>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10/11/2022 10:42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5200" smtClean="0">
                <a:solidFill>
                  <a:schemeClr val="tx2"/>
                </a:solidFill>
              </a:rPr>
              <a:pPr/>
              <a:t>‹#›</a:t>
            </a:fld>
            <a:endParaRPr lang="en-US" dirty="0"/>
          </a:p>
        </p:txBody>
      </p:sp>
    </p:spTree>
    <p:extLst>
      <p:ext uri="{BB962C8B-B14F-4D97-AF65-F5344CB8AC3E}">
        <p14:creationId xmlns:p14="http://schemas.microsoft.com/office/powerpoint/2010/main" val="9962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43415992" y="1895189"/>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38805398" y="3384436"/>
            <a:ext cx="5571380" cy="2202532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956756" y="4075722"/>
            <a:ext cx="27160993" cy="213340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10/11/2022 10:42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5200" smtClean="0">
                <a:solidFill>
                  <a:schemeClr val="tx2"/>
                </a:solidFill>
              </a:rPr>
              <a:pPr/>
              <a:t>‹#›</a:t>
            </a:fld>
            <a:endParaRPr lang="en-US" dirty="0"/>
          </a:p>
        </p:txBody>
      </p:sp>
    </p:spTree>
    <p:extLst>
      <p:ext uri="{BB962C8B-B14F-4D97-AF65-F5344CB8AC3E}">
        <p14:creationId xmlns:p14="http://schemas.microsoft.com/office/powerpoint/2010/main" val="3211607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a:xfrm>
            <a:off x="6" y="1"/>
            <a:ext cx="10077085" cy="450049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398278" tIns="199138" rIns="398278" bIns="199138" anchor="ctr"/>
          <a:lstStyle/>
          <a:p>
            <a:pPr algn="ctr"/>
            <a:endParaRPr lang="en-US" sz="1440"/>
          </a:p>
        </p:txBody>
      </p:sp>
      <p:sp>
        <p:nvSpPr>
          <p:cNvPr id="11" name="Rectangle 10"/>
          <p:cNvSpPr/>
          <p:nvPr userDrawn="1"/>
        </p:nvSpPr>
        <p:spPr>
          <a:xfrm>
            <a:off x="11651162" y="1"/>
            <a:ext cx="39555237" cy="450049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398278" tIns="199138" rIns="398278" bIns="199138" anchor="ctr"/>
          <a:lstStyle/>
          <a:p>
            <a:pPr algn="ctr"/>
            <a:endParaRPr lang="en-US" sz="1440"/>
          </a:p>
        </p:txBody>
      </p:sp>
      <p:sp>
        <p:nvSpPr>
          <p:cNvPr id="8" name="Title 7"/>
          <p:cNvSpPr>
            <a:spLocks noGrp="1"/>
          </p:cNvSpPr>
          <p:nvPr>
            <p:ph type="ctrTitle"/>
          </p:nvPr>
        </p:nvSpPr>
        <p:spPr>
          <a:xfrm>
            <a:off x="11201299" y="1"/>
            <a:ext cx="40005102" cy="4500494"/>
          </a:xfrm>
        </p:spPr>
        <p:txBody>
          <a:bodyPr anchor="b">
            <a:noAutofit/>
          </a:bodyPr>
          <a:lstStyle>
            <a:lvl1pPr>
              <a:defRPr sz="13920" cap="all" baseline="0">
                <a:solidFill>
                  <a:schemeClr val="bg2"/>
                </a:solidFill>
              </a:defRPr>
            </a:lvl1pPr>
          </a:lstStyle>
          <a:p>
            <a:r>
              <a:rPr lang="en-US" dirty="0"/>
              <a:t>Click to edit Master title style</a:t>
            </a:r>
          </a:p>
        </p:txBody>
      </p:sp>
      <p:sp>
        <p:nvSpPr>
          <p:cNvPr id="12" name="Rectangle 11"/>
          <p:cNvSpPr/>
          <p:nvPr userDrawn="1"/>
        </p:nvSpPr>
        <p:spPr>
          <a:xfrm>
            <a:off x="5" y="4500494"/>
            <a:ext cx="51206400" cy="1200158"/>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398278" tIns="199138" rIns="398278" bIns="199138" anchor="ctr"/>
          <a:lstStyle/>
          <a:p>
            <a:pPr algn="ctr"/>
            <a:endParaRPr lang="en-US" sz="1440"/>
          </a:p>
        </p:txBody>
      </p:sp>
      <p:sp>
        <p:nvSpPr>
          <p:cNvPr id="13" name="Rectangle 12"/>
          <p:cNvSpPr/>
          <p:nvPr userDrawn="1"/>
        </p:nvSpPr>
        <p:spPr>
          <a:xfrm>
            <a:off x="-178" y="5700651"/>
            <a:ext cx="51206400" cy="30004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398278" tIns="199138" rIns="398278" bIns="199138" anchor="ctr"/>
          <a:lstStyle/>
          <a:p>
            <a:pPr algn="ctr"/>
            <a:endParaRPr lang="en-US" sz="144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5016324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10/11/2022 10:42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
        <p:nvSpPr>
          <p:cNvPr id="7" name="TextBox 6"/>
          <p:cNvSpPr txBox="1"/>
          <p:nvPr/>
        </p:nvSpPr>
        <p:spPr>
          <a:xfrm>
            <a:off x="9218761" y="2693145"/>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29308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9205741" y="12442861"/>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0961467" y="13218467"/>
            <a:ext cx="33417552" cy="5983933"/>
          </a:xfrm>
        </p:spPr>
        <p:txBody>
          <a:bodyPr anchor="t">
            <a:normAutofit/>
          </a:bodyPr>
          <a:lstStyle>
            <a:lvl1pPr algn="r">
              <a:defRPr sz="13440"/>
            </a:lvl1pPr>
          </a:lstStyle>
          <a:p>
            <a:r>
              <a:rPr lang="en-US"/>
              <a:t>Click to edit Master title style</a:t>
            </a:r>
            <a:endParaRPr lang="en-US" dirty="0"/>
          </a:p>
        </p:txBody>
      </p:sp>
      <p:sp>
        <p:nvSpPr>
          <p:cNvPr id="3" name="Text Placeholder 2"/>
          <p:cNvSpPr>
            <a:spLocks noGrp="1"/>
          </p:cNvSpPr>
          <p:nvPr>
            <p:ph type="body" idx="1"/>
          </p:nvPr>
        </p:nvSpPr>
        <p:spPr>
          <a:xfrm>
            <a:off x="11650668" y="9528901"/>
            <a:ext cx="32726110" cy="3689566"/>
          </a:xfrm>
        </p:spPr>
        <p:txBody>
          <a:bodyPr tIns="0" anchor="b">
            <a:normAutofit/>
          </a:bodyPr>
          <a:lstStyle>
            <a:lvl1pPr marL="0" indent="0" algn="r">
              <a:buNone/>
              <a:defRPr sz="7560">
                <a:solidFill>
                  <a:schemeClr val="tx1"/>
                </a:solidFill>
              </a:defRPr>
            </a:lvl1pPr>
            <a:lvl2pPr marL="1920240" indent="0">
              <a:buNone/>
              <a:defRPr sz="756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10/11/2022 10:42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10400" dirty="0">
              <a:solidFill>
                <a:srgbClr val="FFFFFF"/>
              </a:solidFill>
            </a:endParaRPr>
          </a:p>
        </p:txBody>
      </p:sp>
    </p:spTree>
    <p:extLst>
      <p:ext uri="{BB962C8B-B14F-4D97-AF65-F5344CB8AC3E}">
        <p14:creationId xmlns:p14="http://schemas.microsoft.com/office/powerpoint/2010/main" val="124908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1467" y="3384434"/>
            <a:ext cx="33394133" cy="454316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42571" y="8618887"/>
            <a:ext cx="16346232" cy="167908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999871" y="8618881"/>
            <a:ext cx="16355732" cy="16790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F1E3E-4B2F-4895-B65E-28B2E64F39F6}" type="datetime8">
              <a:rPr lang="en-US" smtClean="0"/>
              <a:pPr/>
              <a:t>10/11/2022 10:42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
        <p:nvSpPr>
          <p:cNvPr id="10" name="TextBox 9"/>
          <p:cNvSpPr txBox="1"/>
          <p:nvPr/>
        </p:nvSpPr>
        <p:spPr>
          <a:xfrm>
            <a:off x="9223923" y="2693136"/>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0125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9213330" y="2672981"/>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0961467" y="3384435"/>
            <a:ext cx="33417552" cy="4529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58999" y="8618883"/>
            <a:ext cx="16365161" cy="2998036"/>
          </a:xfrm>
        </p:spPr>
        <p:txBody>
          <a:bodyPr anchor="b">
            <a:noAutofit/>
          </a:bodyPr>
          <a:lstStyle>
            <a:lvl1pPr marL="0" indent="0" algn="l">
              <a:lnSpc>
                <a:spcPct val="100000"/>
              </a:lnSpc>
              <a:buNone/>
              <a:defRPr sz="9240" b="0" cap="none" baseline="0">
                <a:solidFill>
                  <a:schemeClr val="accent6"/>
                </a:solidFill>
              </a:defRPr>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10958999" y="11975590"/>
            <a:ext cx="16353217" cy="12900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999863" y="8618883"/>
            <a:ext cx="16379152" cy="2998036"/>
          </a:xfrm>
        </p:spPr>
        <p:txBody>
          <a:bodyPr anchor="b">
            <a:noAutofit/>
          </a:bodyPr>
          <a:lstStyle>
            <a:lvl1pPr marL="0" indent="0" algn="l">
              <a:lnSpc>
                <a:spcPct val="100000"/>
              </a:lnSpc>
              <a:buNone/>
              <a:defRPr sz="9240" b="0" cap="none" baseline="0">
                <a:solidFill>
                  <a:schemeClr val="accent6"/>
                </a:solidFill>
              </a:defRPr>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7999867" y="11975590"/>
            <a:ext cx="16379152" cy="12900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85435-8225-4333-BFFA-0096413F0D76}" type="datetime8">
              <a:rPr lang="en-US" smtClean="0"/>
              <a:pPr/>
              <a:t>10/11/2022 10:42 AM</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98770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3C494-2A87-468C-A21B-CB14FB9ABB00}" type="datetime8">
              <a:rPr lang="en-US" smtClean="0"/>
              <a:pPr/>
              <a:t>10/11/2022 10:42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
        <p:nvSpPr>
          <p:cNvPr id="8" name="TextBox 7"/>
          <p:cNvSpPr txBox="1"/>
          <p:nvPr/>
        </p:nvSpPr>
        <p:spPr>
          <a:xfrm>
            <a:off x="9223923" y="2693149"/>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3956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A180FA0-5B31-4864-A2BB-719EA5A679C6}" type="datetime8">
              <a:rPr lang="en-US" smtClean="0"/>
              <a:pPr/>
              <a:t>10/11/2022 10:42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extLst>
      <p:ext uri="{BB962C8B-B14F-4D97-AF65-F5344CB8AC3E}">
        <p14:creationId xmlns:p14="http://schemas.microsoft.com/office/powerpoint/2010/main" val="106612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6527447" y="4735710"/>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8275359" y="5386296"/>
            <a:ext cx="11190316" cy="7993612"/>
          </a:xfrm>
        </p:spPr>
        <p:txBody>
          <a:bodyPr anchor="b">
            <a:normAutofit/>
          </a:bodyPr>
          <a:lstStyle>
            <a:lvl1pPr algn="l">
              <a:defRPr sz="10080"/>
            </a:lvl1pPr>
          </a:lstStyle>
          <a:p>
            <a:r>
              <a:rPr lang="en-US"/>
              <a:t>Click to edit Master title style</a:t>
            </a:r>
            <a:endParaRPr lang="en-US" dirty="0"/>
          </a:p>
        </p:txBody>
      </p:sp>
      <p:sp>
        <p:nvSpPr>
          <p:cNvPr id="3" name="Content Placeholder 2"/>
          <p:cNvSpPr>
            <a:spLocks noGrp="1"/>
          </p:cNvSpPr>
          <p:nvPr>
            <p:ph idx="1"/>
          </p:nvPr>
        </p:nvSpPr>
        <p:spPr>
          <a:xfrm>
            <a:off x="21504647" y="3384436"/>
            <a:ext cx="22874368" cy="22025329"/>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355" y="13381849"/>
            <a:ext cx="11190316" cy="10022867"/>
          </a:xfrm>
        </p:spPr>
        <p:txBody>
          <a:bodyPr/>
          <a:lstStyle>
            <a:lvl1pPr marL="0" indent="0" algn="l">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BECC0C8-36B8-442A-833D-B6AACE86BB77}" type="datetime8">
              <a:rPr lang="en-US" smtClean="0"/>
              <a:pPr/>
              <a:t>10/11/2022 10:42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extLst>
      <p:ext uri="{BB962C8B-B14F-4D97-AF65-F5344CB8AC3E}">
        <p14:creationId xmlns:p14="http://schemas.microsoft.com/office/powerpoint/2010/main" val="288168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4218812" y="0"/>
            <a:ext cx="43563727" cy="288036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47784778" y="0"/>
            <a:ext cx="115214"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8337660" y="13562"/>
            <a:ext cx="19444883" cy="288036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176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10" name="TextBox 9"/>
          <p:cNvSpPr txBox="1"/>
          <p:nvPr/>
        </p:nvSpPr>
        <p:spPr>
          <a:xfrm>
            <a:off x="6529681" y="4735710"/>
            <a:ext cx="1745671" cy="1255728"/>
          </a:xfrm>
          <a:prstGeom prst="rect">
            <a:avLst/>
          </a:prstGeom>
          <a:noFill/>
        </p:spPr>
        <p:txBody>
          <a:bodyPr wrap="square" rtlCol="0">
            <a:spAutoFit/>
          </a:bodyPr>
          <a:lstStyle/>
          <a:p>
            <a:pPr algn="r"/>
            <a:r>
              <a:rPr lang="en-US" sz="7560" dirty="0">
                <a:solidFill>
                  <a:schemeClr val="accent6"/>
                </a:solidFill>
                <a:latin typeface="Wingdings 3" panose="05040102010807070707" pitchFamily="18" charset="2"/>
              </a:rPr>
              <a:t>z</a:t>
            </a:r>
            <a:endParaRPr lang="en-US" sz="42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8279212" y="5386300"/>
            <a:ext cx="16678141" cy="7981987"/>
          </a:xfrm>
        </p:spPr>
        <p:txBody>
          <a:bodyPr anchor="b">
            <a:normAutofit/>
          </a:bodyPr>
          <a:lstStyle>
            <a:lvl1pPr algn="l">
              <a:defRPr sz="13440"/>
            </a:lvl1pPr>
          </a:lstStyle>
          <a:p>
            <a:r>
              <a:rPr lang="en-US"/>
              <a:t>Click to edit Master title style</a:t>
            </a:r>
            <a:endParaRPr lang="en-US" dirty="0"/>
          </a:p>
        </p:txBody>
      </p:sp>
      <p:sp>
        <p:nvSpPr>
          <p:cNvPr id="4" name="Text Placeholder 3"/>
          <p:cNvSpPr>
            <a:spLocks noGrp="1"/>
          </p:cNvSpPr>
          <p:nvPr>
            <p:ph type="body" sz="half" idx="2"/>
          </p:nvPr>
        </p:nvSpPr>
        <p:spPr>
          <a:xfrm>
            <a:off x="8275352" y="13368298"/>
            <a:ext cx="16681871" cy="10022855"/>
          </a:xfrm>
        </p:spPr>
        <p:txBody>
          <a:bodyPr>
            <a:normAutofit/>
          </a:bodyPr>
          <a:lstStyle>
            <a:lvl1pPr marL="0" indent="0" algn="l">
              <a:buNone/>
              <a:defRPr sz="840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10/11/2022 10:42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12160" dirty="0"/>
          </a:p>
        </p:txBody>
      </p:sp>
    </p:spTree>
    <p:extLst>
      <p:ext uri="{BB962C8B-B14F-4D97-AF65-F5344CB8AC3E}">
        <p14:creationId xmlns:p14="http://schemas.microsoft.com/office/powerpoint/2010/main" val="39585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893537" y="8841848"/>
            <a:ext cx="39312861" cy="19961752"/>
          </a:xfrm>
          <a:prstGeom prst="rect">
            <a:avLst/>
          </a:prstGeom>
        </p:spPr>
      </p:pic>
      <p:pic>
        <p:nvPicPr>
          <p:cNvPr id="15" name="Picture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 y="0"/>
            <a:ext cx="51197441" cy="28803600"/>
          </a:xfrm>
          <a:prstGeom prst="rect">
            <a:avLst/>
          </a:prstGeom>
        </p:spPr>
      </p:pic>
      <p:sp>
        <p:nvSpPr>
          <p:cNvPr id="8" name="Rectangle 7"/>
          <p:cNvSpPr/>
          <p:nvPr/>
        </p:nvSpPr>
        <p:spPr>
          <a:xfrm>
            <a:off x="0" y="0"/>
            <a:ext cx="4049531" cy="28803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596" y="3393837"/>
            <a:ext cx="33424990" cy="452436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649116" y="8618887"/>
            <a:ext cx="32745468" cy="167908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3402271" y="22136537"/>
            <a:ext cx="11183462" cy="768096"/>
          </a:xfrm>
          <a:prstGeom prst="rect">
            <a:avLst/>
          </a:prstGeom>
        </p:spPr>
        <p:txBody>
          <a:bodyPr vert="horz" lIns="91440" tIns="18288" rIns="91440" bIns="45720" rtlCol="0" anchor="t"/>
          <a:lstStyle>
            <a:lvl1pPr algn="r">
              <a:defRPr sz="3360">
                <a:solidFill>
                  <a:schemeClr val="tx1">
                    <a:tint val="75000"/>
                  </a:schemeClr>
                </a:solidFill>
                <a:latin typeface="+mn-lt"/>
              </a:defRPr>
            </a:lvl1pPr>
          </a:lstStyle>
          <a:p>
            <a:fld id="{8D3816DF-213E-421B-92D3-C068DBB023D6}" type="datetime8">
              <a:rPr lang="en-US" smtClean="0">
                <a:solidFill>
                  <a:schemeClr val="tx2"/>
                </a:solidFill>
              </a:rPr>
              <a:pPr/>
              <a:t>10/11/2022 10:42 AM</a:t>
            </a:fld>
            <a:endParaRPr lang="en-US" sz="6080" dirty="0">
              <a:solidFill>
                <a:schemeClr val="tx2"/>
              </a:solidFill>
            </a:endParaRPr>
          </a:p>
        </p:txBody>
      </p:sp>
      <p:sp>
        <p:nvSpPr>
          <p:cNvPr id="5" name="Footer Placeholder 4"/>
          <p:cNvSpPr>
            <a:spLocks noGrp="1"/>
          </p:cNvSpPr>
          <p:nvPr>
            <p:ph type="ftr" sz="quarter" idx="3"/>
          </p:nvPr>
        </p:nvSpPr>
        <p:spPr>
          <a:xfrm rot="5400000">
            <a:off x="-9395946" y="15376805"/>
            <a:ext cx="24718478" cy="752539"/>
          </a:xfrm>
          <a:prstGeom prst="rect">
            <a:avLst/>
          </a:prstGeom>
        </p:spPr>
        <p:txBody>
          <a:bodyPr vert="horz" lIns="91440" tIns="45720" rIns="91440" bIns="18288" rtlCol="0" anchor="b"/>
          <a:lstStyle>
            <a:lvl1pPr algn="r">
              <a:defRPr sz="3360">
                <a:solidFill>
                  <a:schemeClr val="tx1">
                    <a:tint val="75000"/>
                  </a:schemeClr>
                </a:solidFill>
              </a:defRPr>
            </a:lvl1pPr>
          </a:lstStyle>
          <a:p>
            <a:pPr algn="r"/>
            <a:endParaRPr lang="en-US" sz="6080" dirty="0">
              <a:solidFill>
                <a:schemeClr val="tx2"/>
              </a:solidFill>
            </a:endParaRPr>
          </a:p>
        </p:txBody>
      </p:sp>
      <p:sp>
        <p:nvSpPr>
          <p:cNvPr id="6" name="Slide Number Placeholder 5"/>
          <p:cNvSpPr>
            <a:spLocks noGrp="1"/>
          </p:cNvSpPr>
          <p:nvPr>
            <p:ph type="sldNum" sz="quarter" idx="4"/>
          </p:nvPr>
        </p:nvSpPr>
        <p:spPr>
          <a:xfrm>
            <a:off x="665312" y="691289"/>
            <a:ext cx="2674253" cy="1355974"/>
          </a:xfrm>
          <a:prstGeom prst="rect">
            <a:avLst/>
          </a:prstGeom>
        </p:spPr>
        <p:txBody>
          <a:bodyPr vert="horz" lIns="91440" tIns="45720" rIns="45720" bIns="45720" rtlCol="0" anchor="ctr"/>
          <a:lstStyle>
            <a:lvl1pPr algn="r">
              <a:defRPr sz="7560">
                <a:solidFill>
                  <a:schemeClr val="tx1">
                    <a:tint val="75000"/>
                  </a:schemeClr>
                </a:solidFill>
              </a:defRPr>
            </a:lvl1pPr>
          </a:lstStyle>
          <a:p>
            <a:pPr algn="ctr"/>
            <a:fld id="{72AC53DF-4216-466D-99A7-94400E6C2A25}" type="slidenum">
              <a:rPr lang="en-US" sz="5200" smtClean="0">
                <a:solidFill>
                  <a:schemeClr val="tx2"/>
                </a:solidFill>
              </a:rPr>
              <a:pPr algn="ctr"/>
              <a:t>‹#›</a:t>
            </a:fld>
            <a:endParaRPr lang="en-US" sz="6080" b="1" dirty="0">
              <a:solidFill>
                <a:srgbClr val="FFFFFF"/>
              </a:solidFill>
            </a:endParaRPr>
          </a:p>
        </p:txBody>
      </p:sp>
      <p:sp>
        <p:nvSpPr>
          <p:cNvPr id="57" name="Rectangle 56"/>
          <p:cNvSpPr/>
          <p:nvPr/>
        </p:nvSpPr>
        <p:spPr>
          <a:xfrm>
            <a:off x="4040578" y="0"/>
            <a:ext cx="192020" cy="2880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6103009"/>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r" defTabSz="3840480" rtl="0" eaLnBrk="1" latinLnBrk="0" hangingPunct="1">
        <a:lnSpc>
          <a:spcPct val="90000"/>
        </a:lnSpc>
        <a:spcBef>
          <a:spcPct val="0"/>
        </a:spcBef>
        <a:buNone/>
        <a:defRPr sz="14280" b="0" i="0" kern="1200" cap="none">
          <a:solidFill>
            <a:schemeClr val="tx1"/>
          </a:solidFill>
          <a:effectLst/>
          <a:latin typeface="+mj-lt"/>
          <a:ea typeface="+mj-ea"/>
          <a:cs typeface="+mj-cs"/>
        </a:defRPr>
      </a:lvl1pPr>
    </p:titleStyle>
    <p:bodyStyle>
      <a:lvl1pPr marL="1446850"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8400" kern="1200">
          <a:solidFill>
            <a:schemeClr val="tx1"/>
          </a:solidFill>
          <a:effectLst/>
          <a:latin typeface="+mn-lt"/>
          <a:ea typeface="+mn-ea"/>
          <a:cs typeface="+mn-cs"/>
        </a:defRPr>
      </a:lvl1pPr>
      <a:lvl2pPr marL="3340420"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7560" kern="1200">
          <a:solidFill>
            <a:schemeClr val="tx1"/>
          </a:solidFill>
          <a:effectLst/>
          <a:latin typeface="+mn-lt"/>
          <a:ea typeface="+mn-ea"/>
          <a:cs typeface="+mn-cs"/>
        </a:defRPr>
      </a:lvl2pPr>
      <a:lvl3pPr marL="5287330"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6720" kern="1200">
          <a:solidFill>
            <a:schemeClr val="tx1"/>
          </a:solidFill>
          <a:effectLst/>
          <a:latin typeface="+mn-lt"/>
          <a:ea typeface="+mn-ea"/>
          <a:cs typeface="+mn-cs"/>
        </a:defRPr>
      </a:lvl3pPr>
      <a:lvl4pPr marL="7180900"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880" kern="1200">
          <a:solidFill>
            <a:schemeClr val="tx1"/>
          </a:solidFill>
          <a:effectLst/>
          <a:latin typeface="+mn-lt"/>
          <a:ea typeface="+mn-ea"/>
          <a:cs typeface="+mn-cs"/>
        </a:defRPr>
      </a:lvl4pPr>
      <a:lvl5pPr marL="9127810"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040" kern="1200">
          <a:solidFill>
            <a:schemeClr val="tx1"/>
          </a:solidFill>
          <a:effectLst/>
          <a:latin typeface="+mn-lt"/>
          <a:ea typeface="+mn-ea"/>
          <a:cs typeface="+mn-cs"/>
        </a:defRPr>
      </a:lvl5pPr>
      <a:lvl6pPr marL="11098987"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040" kern="1200">
          <a:solidFill>
            <a:schemeClr val="tx1"/>
          </a:solidFill>
          <a:effectLst/>
          <a:latin typeface="+mn-lt"/>
          <a:ea typeface="+mn-ea"/>
          <a:cs typeface="+mn-cs"/>
        </a:defRPr>
      </a:lvl6pPr>
      <a:lvl7pPr marL="13057632"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040" kern="1200">
          <a:solidFill>
            <a:schemeClr val="tx1"/>
          </a:solidFill>
          <a:effectLst/>
          <a:latin typeface="+mn-lt"/>
          <a:ea typeface="+mn-ea"/>
          <a:cs typeface="+mn-cs"/>
        </a:defRPr>
      </a:lvl7pPr>
      <a:lvl8pPr marL="15016277"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040" kern="1200">
          <a:solidFill>
            <a:schemeClr val="tx1"/>
          </a:solidFill>
          <a:effectLst/>
          <a:latin typeface="+mn-lt"/>
          <a:ea typeface="+mn-ea"/>
          <a:cs typeface="+mn-cs"/>
        </a:defRPr>
      </a:lvl8pPr>
      <a:lvl9pPr marL="16974922" indent="-1420978" algn="l" defTabSz="3840480" rtl="0" eaLnBrk="1" latinLnBrk="0" hangingPunct="1">
        <a:lnSpc>
          <a:spcPct val="120000"/>
        </a:lnSpc>
        <a:spcBef>
          <a:spcPts val="2100"/>
        </a:spcBef>
        <a:spcAft>
          <a:spcPts val="2520"/>
        </a:spcAft>
        <a:buClr>
          <a:schemeClr val="accent6"/>
        </a:buClr>
        <a:buSzPct val="90000"/>
        <a:buFont typeface="Wingdings" panose="05000000000000000000" pitchFamily="2" charset="2"/>
        <a:buChar char="§"/>
        <a:defRPr sz="5040" kern="1200">
          <a:solidFill>
            <a:schemeClr val="tx1"/>
          </a:solidFill>
          <a:effectLst/>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3760247" y="-695352"/>
            <a:ext cx="26232034" cy="4229029"/>
          </a:xfrm>
          <a:effectLst>
            <a:outerShdw blurRad="50800" dist="38100" dir="2700000" algn="tl" rotWithShape="0">
              <a:prstClr val="black">
                <a:alpha val="40000"/>
              </a:prstClr>
            </a:outerShdw>
          </a:effectLst>
        </p:spPr>
        <p:txBody>
          <a:bodyPr>
            <a:noAutofit/>
          </a:bodyPr>
          <a:lstStyle/>
          <a:p>
            <a:pPr indent="216406" algn="ctr">
              <a:lnSpc>
                <a:spcPct val="107000"/>
              </a:lnSpc>
              <a:spcAft>
                <a:spcPts val="640"/>
              </a:spcAft>
            </a:pPr>
            <a:r>
              <a:rPr lang="en-CA" sz="80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Cognitive Styles and Trustworthiness Expectations</a:t>
            </a:r>
            <a:endParaRPr lang="en-CA" sz="80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5" name="TextBox 4"/>
          <p:cNvSpPr txBox="1"/>
          <p:nvPr/>
        </p:nvSpPr>
        <p:spPr>
          <a:xfrm>
            <a:off x="15537499" y="4358496"/>
            <a:ext cx="20131407" cy="1303823"/>
          </a:xfrm>
          <a:prstGeom prst="rect">
            <a:avLst/>
          </a:prstGeom>
          <a:noFill/>
        </p:spPr>
        <p:txBody>
          <a:bodyPr wrap="square" lIns="398278" tIns="199138" rIns="398278" bIns="199138" rtlCol="0">
            <a:spAutoFit/>
          </a:bodyPr>
          <a:lstStyle/>
          <a:p>
            <a:pPr indent="216406" algn="ctr">
              <a:lnSpc>
                <a:spcPct val="107000"/>
              </a:lnSpc>
              <a:spcAft>
                <a:spcPts val="640"/>
              </a:spcAft>
            </a:pPr>
            <a:r>
              <a:rPr lang="en-CA" sz="5760" dirty="0">
                <a:solidFill>
                  <a:srgbClr val="002060"/>
                </a:solidFill>
                <a:latin typeface="Times New Roman" panose="02020603050405020304" pitchFamily="18" charset="0"/>
                <a:ea typeface="Calibri" panose="020F0502020204030204" pitchFamily="34" charset="0"/>
                <a:cs typeface="Arial" panose="020B0604020202020204" pitchFamily="34" charset="0"/>
              </a:rPr>
              <a:t>Kwantes, C.T., Ekelund, B.Z., McMurphy, S., Soleimani, M.</a:t>
            </a:r>
            <a:endParaRPr lang="en-CA" sz="576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grpSp>
        <p:nvGrpSpPr>
          <p:cNvPr id="57" name="Group 56"/>
          <p:cNvGrpSpPr/>
          <p:nvPr/>
        </p:nvGrpSpPr>
        <p:grpSpPr>
          <a:xfrm>
            <a:off x="1624536" y="6351256"/>
            <a:ext cx="48288970" cy="4862895"/>
            <a:chOff x="901953" y="7789113"/>
            <a:chExt cx="22917313" cy="14694256"/>
          </a:xfrm>
        </p:grpSpPr>
        <p:grpSp>
          <p:nvGrpSpPr>
            <p:cNvPr id="12" name="Group 11"/>
            <p:cNvGrpSpPr/>
            <p:nvPr/>
          </p:nvGrpSpPr>
          <p:grpSpPr>
            <a:xfrm>
              <a:off x="901953" y="11481091"/>
              <a:ext cx="22917313" cy="11002278"/>
              <a:chOff x="1143765" y="11838281"/>
              <a:chExt cx="21591309" cy="11002278"/>
            </a:xfrm>
          </p:grpSpPr>
          <p:sp>
            <p:nvSpPr>
              <p:cNvPr id="6" name="Rounded Rectangle 5"/>
              <p:cNvSpPr/>
              <p:nvPr/>
            </p:nvSpPr>
            <p:spPr>
              <a:xfrm>
                <a:off x="1143765" y="11838281"/>
                <a:ext cx="21591309" cy="11002278"/>
              </a:xfrm>
              <a:prstGeom prst="roundRect">
                <a:avLst/>
              </a:prstGeom>
            </p:spPr>
            <p:style>
              <a:lnRef idx="0">
                <a:schemeClr val="accent1"/>
              </a:lnRef>
              <a:fillRef idx="3">
                <a:schemeClr val="accent1"/>
              </a:fillRef>
              <a:effectRef idx="3">
                <a:schemeClr val="accent1"/>
              </a:effectRef>
              <a:fontRef idx="minor">
                <a:schemeClr val="lt1"/>
              </a:fontRef>
            </p:style>
            <p:txBody>
              <a:bodyPr lIns="398313" tIns="199156" rIns="398313" bIns="199156" rtlCol="0" anchor="t"/>
              <a:lstStyle/>
              <a:p>
                <a:endParaRPr lang="en-CA" sz="4600" dirty="0">
                  <a:solidFill>
                    <a:srgbClr val="002060"/>
                  </a:solidFill>
                </a:endParaRPr>
              </a:p>
            </p:txBody>
          </p:sp>
          <p:sp>
            <p:nvSpPr>
              <p:cNvPr id="8" name="TextBox 7"/>
              <p:cNvSpPr txBox="1"/>
              <p:nvPr/>
            </p:nvSpPr>
            <p:spPr>
              <a:xfrm>
                <a:off x="1298675" y="12425224"/>
                <a:ext cx="21355341" cy="9300116"/>
              </a:xfrm>
              <a:prstGeom prst="rect">
                <a:avLst/>
              </a:prstGeom>
              <a:noFill/>
            </p:spPr>
            <p:txBody>
              <a:bodyPr wrap="square" rtlCol="0">
                <a:spAutoFit/>
              </a:bodyPr>
              <a:lstStyle/>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Cognitive styles generally refer to how people “perceive, think, solve problems, learn, related to others, etc.” (Witkin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et al</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1977, p. 15). </a:t>
                </a:r>
              </a:p>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While global cognitive styles impact trust decisions, trustworthiness assessments are also key to trust decisions – and may, in fact, be a more proximal indicator of decisions related to trust according to the ABI model (Mayer, Davis, and </a:t>
                </a:r>
                <a:r>
                  <a:rPr lang="en-CA" sz="4600" dirty="0" err="1">
                    <a:solidFill>
                      <a:srgbClr val="002060"/>
                    </a:solidFill>
                    <a:latin typeface="Times New Roman" panose="02020603050405020304" pitchFamily="18" charset="0"/>
                    <a:ea typeface="Calibri" panose="020F0502020204030204" pitchFamily="34" charset="0"/>
                    <a:cs typeface="Arial" panose="020B0604020202020204" pitchFamily="34" charset="0"/>
                  </a:rPr>
                  <a:t>Schoorman</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1995) </a:t>
                </a:r>
              </a:p>
              <a:p>
                <a:pPr algn="ctr">
                  <a:spcAft>
                    <a:spcPts val="640"/>
                  </a:spcAft>
                </a:pPr>
                <a:r>
                  <a:rPr lang="en-CA" sz="46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The research question for this project was the extent to which individuals’ preferred cognitive style would impact the basis on which assessments of another’s trustworthiness are made.</a:t>
                </a:r>
                <a:endParaRPr lang="en-CA" sz="46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grpSp>
        <p:grpSp>
          <p:nvGrpSpPr>
            <p:cNvPr id="11" name="Group 10"/>
            <p:cNvGrpSpPr/>
            <p:nvPr/>
          </p:nvGrpSpPr>
          <p:grpSpPr>
            <a:xfrm>
              <a:off x="964927" y="7789113"/>
              <a:ext cx="8187199" cy="3353366"/>
              <a:chOff x="1203401" y="8146303"/>
              <a:chExt cx="8187199" cy="3353366"/>
            </a:xfrm>
          </p:grpSpPr>
          <p:sp>
            <p:nvSpPr>
              <p:cNvPr id="7" name="Rounded Rectangle 6"/>
              <p:cNvSpPr/>
              <p:nvPr/>
            </p:nvSpPr>
            <p:spPr>
              <a:xfrm>
                <a:off x="1203401" y="8146303"/>
                <a:ext cx="8187199" cy="3353366"/>
              </a:xfrm>
              <a:prstGeom prst="roundRect">
                <a:avLst/>
              </a:prstGeom>
            </p:spPr>
            <p:style>
              <a:lnRef idx="0">
                <a:schemeClr val="accent2"/>
              </a:lnRef>
              <a:fillRef idx="3">
                <a:schemeClr val="accent2"/>
              </a:fillRef>
              <a:effectRef idx="3">
                <a:schemeClr val="accent2"/>
              </a:effectRef>
              <a:fontRef idx="minor">
                <a:schemeClr val="lt1"/>
              </a:fontRef>
            </p:style>
            <p:txBody>
              <a:bodyPr lIns="398313" tIns="199156" rIns="398313" bIns="199156" rtlCol="0" anchor="ctr"/>
              <a:lstStyle/>
              <a:p>
                <a:pPr algn="ctr"/>
                <a:endParaRPr lang="en-CA" sz="4600" dirty="0">
                  <a:ln w="18415" cmpd="sng">
                    <a:no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10" name="TextBox 9"/>
              <p:cNvSpPr txBox="1"/>
              <p:nvPr/>
            </p:nvSpPr>
            <p:spPr>
              <a:xfrm>
                <a:off x="1304851" y="8920809"/>
                <a:ext cx="7258182" cy="2418029"/>
              </a:xfrm>
              <a:prstGeom prst="rect">
                <a:avLst/>
              </a:prstGeom>
              <a:noFill/>
            </p:spPr>
            <p:txBody>
              <a:bodyPr wrap="square" rtlCol="0">
                <a:spAutoFit/>
              </a:bodyPr>
              <a:lstStyle/>
              <a:p>
                <a:r>
                  <a:rPr lang="en-CA" sz="4600" b="1" dirty="0">
                    <a:solidFill>
                      <a:srgbClr val="002060"/>
                    </a:solidFill>
                    <a:latin typeface="Aharoni" pitchFamily="2" charset="-79"/>
                    <a:cs typeface="Aharoni" pitchFamily="2" charset="-79"/>
                  </a:rPr>
                  <a:t>Introduction</a:t>
                </a:r>
              </a:p>
            </p:txBody>
          </p:sp>
        </p:grpSp>
      </p:grpSp>
      <p:sp>
        <p:nvSpPr>
          <p:cNvPr id="1028" name="Rectangle 4"/>
          <p:cNvSpPr>
            <a:spLocks noChangeArrowheads="1"/>
          </p:cNvSpPr>
          <p:nvPr/>
        </p:nvSpPr>
        <p:spPr bwMode="auto">
          <a:xfrm>
            <a:off x="5139571" y="497303"/>
            <a:ext cx="147785" cy="295459"/>
          </a:xfrm>
          <a:prstGeom prst="rect">
            <a:avLst/>
          </a:prstGeom>
          <a:noFill/>
          <a:ln w="9525">
            <a:noFill/>
            <a:miter lim="800000"/>
            <a:headEnd/>
            <a:tailEnd/>
          </a:ln>
          <a:effectLst/>
        </p:spPr>
        <p:txBody>
          <a:bodyPr vert="horz" wrap="none" lIns="73146" tIns="36573" rIns="73146" bIns="36573" numCol="1" anchor="ctr" anchorCtr="0" compatLnSpc="1">
            <a:prstTxWarp prst="textNoShape">
              <a:avLst/>
            </a:prstTxWarp>
            <a:spAutoFit/>
          </a:bodyPr>
          <a:lstStyle/>
          <a:p>
            <a:endParaRPr lang="en-CA" sz="1440">
              <a:solidFill>
                <a:srgbClr val="002060"/>
              </a:solidFill>
            </a:endParaRPr>
          </a:p>
        </p:txBody>
      </p:sp>
      <p:sp>
        <p:nvSpPr>
          <p:cNvPr id="1030" name="Rectangle 6"/>
          <p:cNvSpPr>
            <a:spLocks noChangeArrowheads="1"/>
          </p:cNvSpPr>
          <p:nvPr/>
        </p:nvSpPr>
        <p:spPr bwMode="auto">
          <a:xfrm>
            <a:off x="5139571" y="497303"/>
            <a:ext cx="147785" cy="295459"/>
          </a:xfrm>
          <a:prstGeom prst="rect">
            <a:avLst/>
          </a:prstGeom>
          <a:noFill/>
          <a:ln w="9525">
            <a:noFill/>
            <a:miter lim="800000"/>
            <a:headEnd/>
            <a:tailEnd/>
          </a:ln>
          <a:effectLst/>
        </p:spPr>
        <p:txBody>
          <a:bodyPr vert="horz" wrap="none" lIns="73146" tIns="36573" rIns="73146" bIns="36573" numCol="1" anchor="ctr" anchorCtr="0" compatLnSpc="1">
            <a:prstTxWarp prst="textNoShape">
              <a:avLst/>
            </a:prstTxWarp>
            <a:spAutoFit/>
          </a:bodyPr>
          <a:lstStyle/>
          <a:p>
            <a:endParaRPr lang="en-CA" sz="1440">
              <a:solidFill>
                <a:srgbClr val="002060"/>
              </a:solidFill>
            </a:endParaRPr>
          </a:p>
        </p:txBody>
      </p:sp>
      <p:grpSp>
        <p:nvGrpSpPr>
          <p:cNvPr id="58" name="Group 57"/>
          <p:cNvGrpSpPr/>
          <p:nvPr/>
        </p:nvGrpSpPr>
        <p:grpSpPr>
          <a:xfrm>
            <a:off x="1624536" y="11365856"/>
            <a:ext cx="48245360" cy="6217957"/>
            <a:chOff x="23286370" y="3926273"/>
            <a:chExt cx="16526974" cy="19447767"/>
          </a:xfrm>
        </p:grpSpPr>
        <p:grpSp>
          <p:nvGrpSpPr>
            <p:cNvPr id="59" name="Group 11"/>
            <p:cNvGrpSpPr/>
            <p:nvPr/>
          </p:nvGrpSpPr>
          <p:grpSpPr>
            <a:xfrm>
              <a:off x="23286370" y="7013307"/>
              <a:ext cx="16526974" cy="16360733"/>
              <a:chOff x="22233012" y="7370497"/>
              <a:chExt cx="15570718" cy="16360733"/>
            </a:xfrm>
          </p:grpSpPr>
          <p:sp>
            <p:nvSpPr>
              <p:cNvPr id="63" name="Rounded Rectangle 62"/>
              <p:cNvSpPr/>
              <p:nvPr/>
            </p:nvSpPr>
            <p:spPr>
              <a:xfrm>
                <a:off x="22233012" y="7370497"/>
                <a:ext cx="15570718" cy="16360733"/>
              </a:xfrm>
              <a:prstGeom prst="roundRect">
                <a:avLst/>
              </a:prstGeom>
            </p:spPr>
            <p:style>
              <a:lnRef idx="0">
                <a:schemeClr val="accent1"/>
              </a:lnRef>
              <a:fillRef idx="3">
                <a:schemeClr val="accent1"/>
              </a:fillRef>
              <a:effectRef idx="3">
                <a:schemeClr val="accent1"/>
              </a:effectRef>
              <a:fontRef idx="minor">
                <a:schemeClr val="lt1"/>
              </a:fontRef>
            </p:style>
            <p:txBody>
              <a:bodyPr lIns="398313" tIns="199156" rIns="398313" bIns="199156" rtlCol="0" anchor="t"/>
              <a:lstStyle/>
              <a:p>
                <a:endParaRPr lang="en-CA" sz="4600" dirty="0">
                  <a:solidFill>
                    <a:srgbClr val="002060"/>
                  </a:solidFill>
                </a:endParaRPr>
              </a:p>
            </p:txBody>
          </p:sp>
          <p:sp>
            <p:nvSpPr>
              <p:cNvPr id="64" name="TextBox 63"/>
              <p:cNvSpPr txBox="1"/>
              <p:nvPr/>
            </p:nvSpPr>
            <p:spPr>
              <a:xfrm>
                <a:off x="22275463" y="8096844"/>
                <a:ext cx="15322289" cy="14535652"/>
              </a:xfrm>
              <a:prstGeom prst="rect">
                <a:avLst/>
              </a:prstGeom>
              <a:noFill/>
            </p:spPr>
            <p:txBody>
              <a:bodyPr wrap="square" rtlCol="0">
                <a:spAutoFit/>
              </a:bodyPr>
              <a:lstStyle/>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Cognitive styles were assessed as preferences for how people relate to others and treat information when solving problems together and were differentiated using the Red, Blue, and Green categories from the Diversity Icebreaker questionnaire (Ekelund &amp; Pluta, 2015). </a:t>
                </a:r>
              </a:p>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An example of a Blue item is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I like to think logically</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t>
                </a:r>
              </a:p>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An example of a Red item is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I enjoy being with people I don’t know well</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p>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An example of a Green item is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I can get so involved in an idea that I overlook practical details</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p>
              <a:p>
                <a:pPr marL="548637" indent="-548637">
                  <a:spcAft>
                    <a:spcPts val="640"/>
                  </a:spcAft>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Participants also responded to questions asking how important various characteristics of another person were in order to trust that individual.</a:t>
                </a:r>
                <a:endParaRPr lang="en-CA" sz="46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grpSp>
        <p:grpSp>
          <p:nvGrpSpPr>
            <p:cNvPr id="60" name="Group 10"/>
            <p:cNvGrpSpPr/>
            <p:nvPr/>
          </p:nvGrpSpPr>
          <p:grpSpPr>
            <a:xfrm>
              <a:off x="23331825" y="3926273"/>
              <a:ext cx="6957268" cy="3010234"/>
              <a:chOff x="23570299" y="4283463"/>
              <a:chExt cx="6957268" cy="3010234"/>
            </a:xfrm>
          </p:grpSpPr>
          <p:sp>
            <p:nvSpPr>
              <p:cNvPr id="61" name="Rounded Rectangle 60"/>
              <p:cNvSpPr/>
              <p:nvPr/>
            </p:nvSpPr>
            <p:spPr>
              <a:xfrm>
                <a:off x="23570299" y="4283463"/>
                <a:ext cx="5909590" cy="2945644"/>
              </a:xfrm>
              <a:prstGeom prst="roundRect">
                <a:avLst/>
              </a:prstGeom>
            </p:spPr>
            <p:style>
              <a:lnRef idx="0">
                <a:schemeClr val="accent2"/>
              </a:lnRef>
              <a:fillRef idx="3">
                <a:schemeClr val="accent2"/>
              </a:fillRef>
              <a:effectRef idx="3">
                <a:schemeClr val="accent2"/>
              </a:effectRef>
              <a:fontRef idx="minor">
                <a:schemeClr val="lt1"/>
              </a:fontRef>
            </p:style>
            <p:txBody>
              <a:bodyPr lIns="398313" tIns="199156" rIns="398313" bIns="199156" rtlCol="0" anchor="ctr"/>
              <a:lstStyle/>
              <a:p>
                <a:pPr algn="ctr"/>
                <a:endParaRPr lang="en-CA" sz="4600" dirty="0">
                  <a:ln w="18415" cmpd="sng">
                    <a:no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62" name="TextBox 61"/>
              <p:cNvSpPr txBox="1"/>
              <p:nvPr/>
            </p:nvSpPr>
            <p:spPr>
              <a:xfrm>
                <a:off x="23619868" y="4790869"/>
                <a:ext cx="6907699" cy="2502828"/>
              </a:xfrm>
              <a:prstGeom prst="rect">
                <a:avLst/>
              </a:prstGeom>
              <a:noFill/>
            </p:spPr>
            <p:txBody>
              <a:bodyPr wrap="square" rtlCol="0">
                <a:spAutoFit/>
              </a:bodyPr>
              <a:lstStyle/>
              <a:p>
                <a:r>
                  <a:rPr lang="en-CA" sz="4600" b="1" dirty="0">
                    <a:solidFill>
                      <a:srgbClr val="002060"/>
                    </a:solidFill>
                    <a:latin typeface="Aharoni" pitchFamily="2" charset="-79"/>
                    <a:cs typeface="Aharoni" pitchFamily="2" charset="-79"/>
                  </a:rPr>
                  <a:t>Method</a:t>
                </a:r>
              </a:p>
            </p:txBody>
          </p:sp>
        </p:grpSp>
      </p:grpSp>
      <p:grpSp>
        <p:nvGrpSpPr>
          <p:cNvPr id="56" name="Group 55"/>
          <p:cNvGrpSpPr/>
          <p:nvPr/>
        </p:nvGrpSpPr>
        <p:grpSpPr>
          <a:xfrm>
            <a:off x="32443961" y="18054862"/>
            <a:ext cx="17425935" cy="10272242"/>
            <a:chOff x="35292713" y="4354510"/>
            <a:chExt cx="12082056" cy="31732409"/>
          </a:xfrm>
        </p:grpSpPr>
        <p:sp>
          <p:nvSpPr>
            <p:cNvPr id="130" name="Rounded Rectangle 129"/>
            <p:cNvSpPr/>
            <p:nvPr/>
          </p:nvSpPr>
          <p:spPr>
            <a:xfrm>
              <a:off x="35292713" y="7291237"/>
              <a:ext cx="12082056" cy="28795682"/>
            </a:xfrm>
            <a:prstGeom prst="roundRect">
              <a:avLst/>
            </a:prstGeom>
          </p:spPr>
          <p:style>
            <a:lnRef idx="0">
              <a:schemeClr val="accent1"/>
            </a:lnRef>
            <a:fillRef idx="3">
              <a:schemeClr val="accent1"/>
            </a:fillRef>
            <a:effectRef idx="3">
              <a:schemeClr val="accent1"/>
            </a:effectRef>
            <a:fontRef idx="minor">
              <a:schemeClr val="lt1"/>
            </a:fontRef>
          </p:style>
          <p:txBody>
            <a:bodyPr lIns="398313" tIns="199156" rIns="398313" bIns="199156" rtlCol="0" anchor="t"/>
            <a:lstStyle/>
            <a:p>
              <a:endParaRPr lang="en-CA" sz="4600" dirty="0">
                <a:solidFill>
                  <a:srgbClr val="002060"/>
                </a:solidFill>
              </a:endParaRPr>
            </a:p>
          </p:txBody>
        </p:sp>
        <p:sp>
          <p:nvSpPr>
            <p:cNvPr id="131" name="TextBox 130"/>
            <p:cNvSpPr txBox="1"/>
            <p:nvPr/>
          </p:nvSpPr>
          <p:spPr>
            <a:xfrm>
              <a:off x="35752583" y="9067292"/>
              <a:ext cx="11328701" cy="24339593"/>
            </a:xfrm>
            <a:prstGeom prst="rect">
              <a:avLst/>
            </a:prstGeom>
            <a:noFill/>
          </p:spPr>
          <p:txBody>
            <a:bodyPr wrap="square" rtlCol="0">
              <a:spAutoFit/>
            </a:bodyPr>
            <a:lstStyle/>
            <a:p>
              <a:pPr indent="216406">
                <a:spcAft>
                  <a:spcPts val="640"/>
                </a:spcAft>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These findings suggest that the various cognitive styles view characteristics of trustworthiness differently and so may prioritize diverse features of a relationship, influencing willingness to trust. Second, in addressing trust difficulties, it will be helpful to what characteristics of trustworthiness are missing or not expressed within the relationship or group. Finally, the categories that were listed as important across the three cognitive styles suggest that there may be additional characteristics that need to be added to the ABI model that focus on the relational aspects of trustworthiness, characteristics that emerge through process or interaction, such as acknowledgement, shared values and a receptiveness to others’ views or ideas.</a:t>
              </a:r>
              <a:endParaRPr lang="en-CA" sz="46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grpSp>
          <p:nvGrpSpPr>
            <p:cNvPr id="132" name="Group 10"/>
            <p:cNvGrpSpPr/>
            <p:nvPr/>
          </p:nvGrpSpPr>
          <p:grpSpPr>
            <a:xfrm>
              <a:off x="35292713" y="4354510"/>
              <a:ext cx="8393561" cy="2693319"/>
              <a:chOff x="2383955" y="-1883766"/>
              <a:chExt cx="8393561" cy="2693319"/>
            </a:xfrm>
          </p:grpSpPr>
          <p:sp>
            <p:nvSpPr>
              <p:cNvPr id="133" name="Rounded Rectangle 132"/>
              <p:cNvSpPr/>
              <p:nvPr/>
            </p:nvSpPr>
            <p:spPr>
              <a:xfrm>
                <a:off x="2383955" y="-1883766"/>
                <a:ext cx="7964487" cy="2689417"/>
              </a:xfrm>
              <a:prstGeom prst="roundRect">
                <a:avLst/>
              </a:prstGeom>
            </p:spPr>
            <p:style>
              <a:lnRef idx="0">
                <a:schemeClr val="accent2"/>
              </a:lnRef>
              <a:fillRef idx="3">
                <a:schemeClr val="accent2"/>
              </a:fillRef>
              <a:effectRef idx="3">
                <a:schemeClr val="accent2"/>
              </a:effectRef>
              <a:fontRef idx="minor">
                <a:schemeClr val="lt1"/>
              </a:fontRef>
            </p:style>
            <p:txBody>
              <a:bodyPr lIns="398313" tIns="199156" rIns="398313" bIns="199156" rtlCol="0" anchor="ctr"/>
              <a:lstStyle/>
              <a:p>
                <a:pPr algn="ctr"/>
                <a:endParaRPr lang="en-CA" sz="4600" dirty="0">
                  <a:ln w="18415" cmpd="sng">
                    <a:no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134" name="TextBox 133"/>
              <p:cNvSpPr txBox="1"/>
              <p:nvPr/>
            </p:nvSpPr>
            <p:spPr>
              <a:xfrm>
                <a:off x="2633584" y="-1662438"/>
                <a:ext cx="8143932" cy="2471991"/>
              </a:xfrm>
              <a:prstGeom prst="rect">
                <a:avLst/>
              </a:prstGeom>
              <a:noFill/>
            </p:spPr>
            <p:txBody>
              <a:bodyPr wrap="square" rtlCol="0">
                <a:spAutoFit/>
              </a:bodyPr>
              <a:lstStyle/>
              <a:p>
                <a:r>
                  <a:rPr lang="en-CA" sz="4600" b="1" dirty="0">
                    <a:solidFill>
                      <a:srgbClr val="002060"/>
                    </a:solidFill>
                    <a:latin typeface="Aharoni" pitchFamily="2" charset="-79"/>
                    <a:cs typeface="Aharoni" pitchFamily="2" charset="-79"/>
                  </a:rPr>
                  <a:t>Discussion</a:t>
                </a:r>
              </a:p>
            </p:txBody>
          </p:sp>
        </p:grpSp>
      </p:grpSp>
      <p:grpSp>
        <p:nvGrpSpPr>
          <p:cNvPr id="77" name="Group 76"/>
          <p:cNvGrpSpPr/>
          <p:nvPr/>
        </p:nvGrpSpPr>
        <p:grpSpPr>
          <a:xfrm>
            <a:off x="1543638" y="18048357"/>
            <a:ext cx="30387377" cy="10347368"/>
            <a:chOff x="964442" y="13750342"/>
            <a:chExt cx="24508615" cy="12043260"/>
          </a:xfrm>
        </p:grpSpPr>
        <p:sp>
          <p:nvSpPr>
            <p:cNvPr id="29" name="Rounded Rectangle 28"/>
            <p:cNvSpPr/>
            <p:nvPr/>
          </p:nvSpPr>
          <p:spPr>
            <a:xfrm>
              <a:off x="964442" y="14891871"/>
              <a:ext cx="24508615" cy="10901731"/>
            </a:xfrm>
            <a:prstGeom prst="roundRect">
              <a:avLst/>
            </a:prstGeom>
          </p:spPr>
          <p:style>
            <a:lnRef idx="0">
              <a:schemeClr val="accent1"/>
            </a:lnRef>
            <a:fillRef idx="3">
              <a:schemeClr val="accent1"/>
            </a:fillRef>
            <a:effectRef idx="3">
              <a:schemeClr val="accent1"/>
            </a:effectRef>
            <a:fontRef idx="minor">
              <a:schemeClr val="lt1"/>
            </a:fontRef>
          </p:style>
          <p:txBody>
            <a:bodyPr lIns="398313" tIns="199156" rIns="398313" bIns="199156" rtlCol="0" anchor="t"/>
            <a:lstStyle/>
            <a:p>
              <a:endParaRPr lang="en-CA" sz="4600" dirty="0">
                <a:solidFill>
                  <a:srgbClr val="002060"/>
                </a:solidFill>
              </a:endParaRPr>
            </a:p>
          </p:txBody>
        </p:sp>
        <p:sp>
          <p:nvSpPr>
            <p:cNvPr id="30" name="TextBox 29"/>
            <p:cNvSpPr txBox="1"/>
            <p:nvPr/>
          </p:nvSpPr>
          <p:spPr>
            <a:xfrm>
              <a:off x="1267782" y="15713936"/>
              <a:ext cx="23450270" cy="9170430"/>
            </a:xfrm>
            <a:prstGeom prst="rect">
              <a:avLst/>
            </a:prstGeom>
            <a:noFill/>
          </p:spPr>
          <p:txBody>
            <a:bodyPr wrap="square" rtlCol="0">
              <a:spAutoFit/>
            </a:bodyPr>
            <a:lstStyle/>
            <a:p>
              <a:pPr marL="548637" indent="-548637">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Participants:387 full-time employees in Europe who had participated in the ‘Diversity Icebreaker’ workshop (Ekelund, 2019). </a:t>
              </a:r>
              <a:endParaRPr lang="en-CA" sz="46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548637" indent="-548637">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Pearson correlations were calculated to examine the strength of the relationship between the cognitive style and the ratings of trust characteristics. </a:t>
              </a:r>
            </a:p>
            <a:p>
              <a:pPr marL="548637" indent="-548637">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The importance of another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listening and acknowledging you</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sharing values</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and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being open-minded</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was highlighted by all participants. </a:t>
              </a:r>
            </a:p>
            <a:p>
              <a:pPr marL="548637" indent="-548637">
                <a:buFont typeface="Arial" panose="020B0604020202020204" pitchFamily="34" charset="0"/>
                <a:buChar char="•"/>
              </a:pP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Benevolence </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as a basis for trustworthiness was significantly correlated only with Red scores.  </a:t>
              </a:r>
            </a:p>
            <a:p>
              <a:pPr marL="548637" indent="-548637">
                <a:buFont typeface="Arial" panose="020B0604020202020204" pitchFamily="34" charset="0"/>
                <a:buChar char="•"/>
              </a:pP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Ability </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as a basis for trustworthiness was significantly correlated with Red and Blue scores alone. “</a:t>
              </a:r>
            </a:p>
            <a:p>
              <a:pPr marL="548637" indent="-548637">
                <a:buFont typeface="Arial" panose="020B0604020202020204" pitchFamily="34" charset="0"/>
                <a:buChar char="•"/>
              </a:pP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Sharing goals </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and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respecting freedom </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were correlated with high scores on Red and Green.  </a:t>
              </a:r>
            </a:p>
            <a:p>
              <a:pPr marL="548637" indent="-548637">
                <a:buFont typeface="Arial" panose="020B0604020202020204" pitchFamily="34" charset="0"/>
                <a:buChar char="•"/>
              </a:pP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Interestingly,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respecting rules and roles</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and </a:t>
              </a:r>
              <a:r>
                <a:rPr lang="en-CA" sz="4600" i="1" dirty="0">
                  <a:solidFill>
                    <a:srgbClr val="002060"/>
                  </a:solidFill>
                  <a:latin typeface="Times New Roman" panose="02020603050405020304" pitchFamily="18" charset="0"/>
                  <a:ea typeface="Calibri" panose="020F0502020204030204" pitchFamily="34" charset="0"/>
                  <a:cs typeface="Arial" panose="020B0604020202020204" pitchFamily="34" charset="0"/>
                </a:rPr>
                <a:t>predictability</a:t>
              </a:r>
              <a:r>
                <a:rPr lang="en-CA" sz="4600" dirty="0">
                  <a:solidFill>
                    <a:srgbClr val="002060"/>
                  </a:solidFill>
                  <a:latin typeface="Times New Roman" panose="02020603050405020304" pitchFamily="18" charset="0"/>
                  <a:ea typeface="Calibri" panose="020F0502020204030204" pitchFamily="34" charset="0"/>
                  <a:cs typeface="Arial" panose="020B0604020202020204" pitchFamily="34" charset="0"/>
                </a:rPr>
                <a:t> were correlated with trustworthiness for both Blue and Green, but in opposite directions, with these items positively correlating with trustworthiness for Blue but negatively for Green. </a:t>
              </a:r>
              <a:endParaRPr lang="en-CA" sz="4600" b="1" dirty="0">
                <a:solidFill>
                  <a:srgbClr val="002060"/>
                </a:solidFill>
                <a:latin typeface="Century Gothic" pitchFamily="34" charset="0"/>
              </a:endParaRPr>
            </a:p>
          </p:txBody>
        </p:sp>
        <p:grpSp>
          <p:nvGrpSpPr>
            <p:cNvPr id="26" name="Group 10"/>
            <p:cNvGrpSpPr/>
            <p:nvPr/>
          </p:nvGrpSpPr>
          <p:grpSpPr>
            <a:xfrm>
              <a:off x="1128903" y="13750342"/>
              <a:ext cx="14554154" cy="1059871"/>
              <a:chOff x="797071" y="7421162"/>
              <a:chExt cx="8353503" cy="1059871"/>
            </a:xfrm>
          </p:grpSpPr>
          <p:sp>
            <p:nvSpPr>
              <p:cNvPr id="27" name="Rounded Rectangle 26"/>
              <p:cNvSpPr/>
              <p:nvPr/>
            </p:nvSpPr>
            <p:spPr>
              <a:xfrm>
                <a:off x="797071" y="7421162"/>
                <a:ext cx="8353503" cy="1059871"/>
              </a:xfrm>
              <a:prstGeom prst="roundRect">
                <a:avLst/>
              </a:prstGeom>
            </p:spPr>
            <p:style>
              <a:lnRef idx="0">
                <a:schemeClr val="accent2"/>
              </a:lnRef>
              <a:fillRef idx="3">
                <a:schemeClr val="accent2"/>
              </a:fillRef>
              <a:effectRef idx="3">
                <a:schemeClr val="accent2"/>
              </a:effectRef>
              <a:fontRef idx="minor">
                <a:schemeClr val="lt1"/>
              </a:fontRef>
            </p:style>
            <p:txBody>
              <a:bodyPr lIns="398313" tIns="199156" rIns="398313" bIns="199156" rtlCol="0" anchor="ctr"/>
              <a:lstStyle/>
              <a:p>
                <a:pPr algn="ctr"/>
                <a:endParaRPr lang="en-CA" sz="4600" dirty="0">
                  <a:ln w="18415" cmpd="sng">
                    <a:no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28" name="TextBox 27"/>
              <p:cNvSpPr txBox="1"/>
              <p:nvPr/>
            </p:nvSpPr>
            <p:spPr>
              <a:xfrm>
                <a:off x="862821" y="7512123"/>
                <a:ext cx="7011437" cy="931372"/>
              </a:xfrm>
              <a:prstGeom prst="rect">
                <a:avLst/>
              </a:prstGeom>
              <a:noFill/>
            </p:spPr>
            <p:txBody>
              <a:bodyPr wrap="square" rtlCol="0">
                <a:spAutoFit/>
              </a:bodyPr>
              <a:lstStyle/>
              <a:p>
                <a:r>
                  <a:rPr lang="en-CA" sz="4600" b="1" dirty="0">
                    <a:solidFill>
                      <a:srgbClr val="002060"/>
                    </a:solidFill>
                    <a:latin typeface="Aharoni" pitchFamily="2" charset="-79"/>
                    <a:cs typeface="Aharoni" pitchFamily="2" charset="-79"/>
                  </a:rPr>
                  <a:t>Results </a:t>
                </a:r>
              </a:p>
            </p:txBody>
          </p:sp>
        </p:grpSp>
      </p:grpSp>
      <p:pic>
        <p:nvPicPr>
          <p:cNvPr id="17" name="Picture 16" descr="Shape&#10;&#10;Description automatically generated with low confidence">
            <a:extLst>
              <a:ext uri="{FF2B5EF4-FFF2-40B4-BE49-F238E27FC236}">
                <a16:creationId xmlns:a16="http://schemas.microsoft.com/office/drawing/2014/main" id="{7C578DEB-E244-B37A-A519-8D09F7EEEE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59843" y="411639"/>
            <a:ext cx="3510053" cy="3573513"/>
          </a:xfrm>
          <a:prstGeom prst="rect">
            <a:avLst/>
          </a:prstGeom>
        </p:spPr>
      </p:pic>
      <p:pic>
        <p:nvPicPr>
          <p:cNvPr id="21" name="Picture 20" descr="A picture containing logo&#10;&#10;Description automatically generated">
            <a:extLst>
              <a:ext uri="{FF2B5EF4-FFF2-40B4-BE49-F238E27FC236}">
                <a16:creationId xmlns:a16="http://schemas.microsoft.com/office/drawing/2014/main" id="{D9F349FA-601A-832F-0C21-DD31B27FC9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6504" y="772899"/>
            <a:ext cx="8715598" cy="3212253"/>
          </a:xfrm>
          <a:prstGeom prst="rect">
            <a:avLst/>
          </a:prstGeom>
        </p:spPr>
      </p:pic>
      <p:pic>
        <p:nvPicPr>
          <p:cNvPr id="4" name="Picture 3" descr="Logo&#10;&#10;Description automatically generated">
            <a:extLst>
              <a:ext uri="{FF2B5EF4-FFF2-40B4-BE49-F238E27FC236}">
                <a16:creationId xmlns:a16="http://schemas.microsoft.com/office/drawing/2014/main" id="{7CB69395-9E86-BE1F-16C9-6EB40CF1DB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31550" y="34513"/>
            <a:ext cx="4689024" cy="46890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Custom 3">
      <a:dk1>
        <a:srgbClr val="000000"/>
      </a:dk1>
      <a:lt1>
        <a:srgbClr val="FFFFFF"/>
      </a:lt1>
      <a:dk2>
        <a:srgbClr val="FFFFFF"/>
      </a:dk2>
      <a:lt2>
        <a:srgbClr val="F2F0F3"/>
      </a:lt2>
      <a:accent1>
        <a:srgbClr val="E5F1FF"/>
      </a:accent1>
      <a:accent2>
        <a:srgbClr val="EDDAF6"/>
      </a:accent2>
      <a:accent3>
        <a:srgbClr val="9DE4FF"/>
      </a:accent3>
      <a:accent4>
        <a:srgbClr val="FF0000"/>
      </a:accent4>
      <a:accent5>
        <a:srgbClr val="7BDBFF"/>
      </a:accent5>
      <a:accent6>
        <a:srgbClr val="A9DA78"/>
      </a:accent6>
      <a:hlink>
        <a:srgbClr val="93E2FF"/>
      </a:hlink>
      <a:folHlink>
        <a:srgbClr val="BF000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Madison</Template>
  <TotalTime>0</TotalTime>
  <Words>526</Words>
  <Application>Microsoft Office PowerPoint</Application>
  <PresentationFormat>Egendefinert</PresentationFormat>
  <Paragraphs>23</Paragraphs>
  <Slides>1</Slides>
  <Notes>1</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1</vt:i4>
      </vt:variant>
    </vt:vector>
  </HeadingPairs>
  <TitlesOfParts>
    <vt:vector size="10" baseType="lpstr">
      <vt:lpstr>Aharoni</vt:lpstr>
      <vt:lpstr>Arial</vt:lpstr>
      <vt:lpstr>Calibri</vt:lpstr>
      <vt:lpstr>Century Gothic</vt:lpstr>
      <vt:lpstr>MS Shell Dlg 2</vt:lpstr>
      <vt:lpstr>Times New Roman</vt:lpstr>
      <vt:lpstr>Wingdings</vt:lpstr>
      <vt:lpstr>Wingdings 3</vt:lpstr>
      <vt:lpstr>Madison</vt:lpstr>
      <vt:lpstr>Cognitive Styles and Trustworthiness Expectations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2009-01-13T20:34:05Z</dcterms:created>
  <dcterms:modified xsi:type="dcterms:W3CDTF">2022-10-11T10:31:53Z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