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colors1.xml" ContentType="application/vnd.openxmlformats-officedocument.drawingml.diagramColors+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4"/>
  </p:notesMasterIdLst>
  <p:sldIdLst>
    <p:sldId id="256" r:id="rId2"/>
    <p:sldId id="259" r:id="rId3"/>
    <p:sldId id="272" r:id="rId4"/>
    <p:sldId id="276" r:id="rId5"/>
    <p:sldId id="277" r:id="rId6"/>
    <p:sldId id="262" r:id="rId7"/>
    <p:sldId id="278" r:id="rId8"/>
    <p:sldId id="263" r:id="rId9"/>
    <p:sldId id="275" r:id="rId10"/>
    <p:sldId id="279" r:id="rId11"/>
    <p:sldId id="270"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0AD93-54CF-4715-9792-336BAC031A42}" v="581" dt="2022-03-29T13:29:22.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2" autoAdjust="0"/>
    <p:restoredTop sz="57062" autoAdjust="0"/>
  </p:normalViewPr>
  <p:slideViewPr>
    <p:cSldViewPr snapToGrid="0" snapToObjects="1">
      <p:cViewPr varScale="1">
        <p:scale>
          <a:sx n="44" d="100"/>
          <a:sy n="44" d="100"/>
        </p:scale>
        <p:origin x="1350" y="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C3BB8-3B1C-4A42-9AC8-EC436D7FBAC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7230842-5CA8-4F3D-B62D-4537C0B71F01}">
      <dgm:prSet/>
      <dgm:spPr/>
      <dgm:t>
        <a:bodyPr/>
        <a:lstStyle/>
        <a:p>
          <a:pPr>
            <a:lnSpc>
              <a:spcPct val="100000"/>
            </a:lnSpc>
          </a:pPr>
          <a:r>
            <a:rPr lang="en-US" dirty="0"/>
            <a:t>Employee experiences are different from organization to organization (e.g. nature of work,  different management approaches, differing organizational cultures)</a:t>
          </a:r>
        </a:p>
      </dgm:t>
    </dgm:pt>
    <dgm:pt modelId="{3F4BF26D-4BDA-4721-B62E-47266A73D8CD}" type="parTrans" cxnId="{65BC84B7-B768-42CA-A74D-09E89BE98988}">
      <dgm:prSet/>
      <dgm:spPr/>
      <dgm:t>
        <a:bodyPr/>
        <a:lstStyle/>
        <a:p>
          <a:endParaRPr lang="en-US"/>
        </a:p>
      </dgm:t>
    </dgm:pt>
    <dgm:pt modelId="{73403CBF-A1D6-4114-B614-6EC7ABA6F612}" type="sibTrans" cxnId="{65BC84B7-B768-42CA-A74D-09E89BE98988}">
      <dgm:prSet/>
      <dgm:spPr/>
      <dgm:t>
        <a:bodyPr/>
        <a:lstStyle/>
        <a:p>
          <a:endParaRPr lang="en-US"/>
        </a:p>
      </dgm:t>
    </dgm:pt>
    <dgm:pt modelId="{9A46F7B2-C648-456C-812D-EBA5060543E1}">
      <dgm:prSet custT="1"/>
      <dgm:spPr/>
      <dgm:t>
        <a:bodyPr/>
        <a:lstStyle/>
        <a:p>
          <a:pPr>
            <a:lnSpc>
              <a:spcPct val="100000"/>
            </a:lnSpc>
          </a:pPr>
          <a:r>
            <a:rPr lang="en-US" sz="1800" dirty="0"/>
            <a:t>Literature suggests that occupation is related to organizational culture preferences </a:t>
          </a:r>
          <a:r>
            <a:rPr lang="en-US" sz="1200" dirty="0"/>
            <a:t>(Kwantes &amp; </a:t>
          </a:r>
          <a:r>
            <a:rPr lang="en-US" sz="1200" dirty="0" err="1"/>
            <a:t>Bolgarsky</a:t>
          </a:r>
          <a:r>
            <a:rPr lang="en-US" sz="1200" dirty="0"/>
            <a:t>, 2004)</a:t>
          </a:r>
        </a:p>
      </dgm:t>
    </dgm:pt>
    <dgm:pt modelId="{6882EF00-7A61-46F5-90DC-FFBF857990F7}" type="parTrans" cxnId="{042D582B-AACF-4F54-8EEE-20EFD4A33D26}">
      <dgm:prSet/>
      <dgm:spPr/>
      <dgm:t>
        <a:bodyPr/>
        <a:lstStyle/>
        <a:p>
          <a:endParaRPr lang="en-US"/>
        </a:p>
      </dgm:t>
    </dgm:pt>
    <dgm:pt modelId="{D06595AC-14E3-4F5F-837E-9B5DA04ACEE3}" type="sibTrans" cxnId="{042D582B-AACF-4F54-8EEE-20EFD4A33D26}">
      <dgm:prSet/>
      <dgm:spPr/>
      <dgm:t>
        <a:bodyPr/>
        <a:lstStyle/>
        <a:p>
          <a:endParaRPr lang="en-US"/>
        </a:p>
      </dgm:t>
    </dgm:pt>
    <dgm:pt modelId="{565B4CDC-4BD6-48F0-AF73-0EEB35A8C434}" type="pres">
      <dgm:prSet presAssocID="{68FC3BB8-3B1C-4A42-9AC8-EC436D7FBAC7}" presName="root" presStyleCnt="0">
        <dgm:presLayoutVars>
          <dgm:dir/>
          <dgm:resizeHandles val="exact"/>
        </dgm:presLayoutVars>
      </dgm:prSet>
      <dgm:spPr/>
    </dgm:pt>
    <dgm:pt modelId="{1F46FE3F-ECB0-4118-87D9-65563617223B}" type="pres">
      <dgm:prSet presAssocID="{77230842-5CA8-4F3D-B62D-4537C0B71F01}" presName="compNode" presStyleCnt="0"/>
      <dgm:spPr/>
    </dgm:pt>
    <dgm:pt modelId="{B3081527-EB1C-4BE6-90A6-7281EDB33C38}" type="pres">
      <dgm:prSet presAssocID="{77230842-5CA8-4F3D-B62D-4537C0B71F01}" presName="bgRect" presStyleLbl="bgShp" presStyleIdx="0" presStyleCnt="2" custLinFactNeighborY="-54167"/>
      <dgm:spPr/>
    </dgm:pt>
    <dgm:pt modelId="{80CF3E3A-C5C7-4867-972F-DB26FFEA9FA5}" type="pres">
      <dgm:prSet presAssocID="{77230842-5CA8-4F3D-B62D-4537C0B71F01}" presName="iconRect" presStyleLbl="node1" presStyleIdx="0" presStyleCnt="2" custLinFactNeighborY="-8782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710D98AE-B432-4E19-BF02-4528A2C8BB10}" type="pres">
      <dgm:prSet presAssocID="{77230842-5CA8-4F3D-B62D-4537C0B71F01}" presName="spaceRect" presStyleCnt="0"/>
      <dgm:spPr/>
    </dgm:pt>
    <dgm:pt modelId="{1B491B77-2B2E-48A8-A4D3-FE9EC28387EE}" type="pres">
      <dgm:prSet presAssocID="{77230842-5CA8-4F3D-B62D-4537C0B71F01}" presName="parTx" presStyleLbl="revTx" presStyleIdx="0" presStyleCnt="2" custLinFactNeighborY="-54167">
        <dgm:presLayoutVars>
          <dgm:chMax val="0"/>
          <dgm:chPref val="0"/>
        </dgm:presLayoutVars>
      </dgm:prSet>
      <dgm:spPr/>
    </dgm:pt>
    <dgm:pt modelId="{E7309B14-DD41-4CE9-A753-FB91FDE25421}" type="pres">
      <dgm:prSet presAssocID="{73403CBF-A1D6-4114-B614-6EC7ABA6F612}" presName="sibTrans" presStyleCnt="0"/>
      <dgm:spPr/>
    </dgm:pt>
    <dgm:pt modelId="{84F8C369-42A2-45AD-BF6A-2A49EC5A8CD7}" type="pres">
      <dgm:prSet presAssocID="{9A46F7B2-C648-456C-812D-EBA5060543E1}" presName="compNode" presStyleCnt="0"/>
      <dgm:spPr/>
    </dgm:pt>
    <dgm:pt modelId="{D3EF11EC-28B1-4EC7-8045-EEB06F3FF654}" type="pres">
      <dgm:prSet presAssocID="{9A46F7B2-C648-456C-812D-EBA5060543E1}" presName="bgRect" presStyleLbl="bgShp" presStyleIdx="1" presStyleCnt="2" custLinFactNeighborY="-63399"/>
      <dgm:spPr/>
    </dgm:pt>
    <dgm:pt modelId="{F539DCEE-B1F2-4B93-AA61-A0FAC1900C49}" type="pres">
      <dgm:prSet presAssocID="{9A46F7B2-C648-456C-812D-EBA5060543E1}" presName="iconRect" presStyleLbl="node1" presStyleIdx="1" presStyleCnt="2" custLinFactNeighborX="1928" custLinFactNeighborY="-9034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D2E6270C-95FC-415A-9ED0-A500A0D9C369}" type="pres">
      <dgm:prSet presAssocID="{9A46F7B2-C648-456C-812D-EBA5060543E1}" presName="spaceRect" presStyleCnt="0"/>
      <dgm:spPr/>
    </dgm:pt>
    <dgm:pt modelId="{635B8EE2-F85A-4E27-8B42-522308D02737}" type="pres">
      <dgm:prSet presAssocID="{9A46F7B2-C648-456C-812D-EBA5060543E1}" presName="parTx" presStyleLbl="revTx" presStyleIdx="1" presStyleCnt="2" custLinFactNeighborX="-727" custLinFactNeighborY="-63399">
        <dgm:presLayoutVars>
          <dgm:chMax val="0"/>
          <dgm:chPref val="0"/>
        </dgm:presLayoutVars>
      </dgm:prSet>
      <dgm:spPr/>
    </dgm:pt>
  </dgm:ptLst>
  <dgm:cxnLst>
    <dgm:cxn modelId="{B3F69B07-EEA9-4BBC-8542-D0385D97D298}" type="presOf" srcId="{9A46F7B2-C648-456C-812D-EBA5060543E1}" destId="{635B8EE2-F85A-4E27-8B42-522308D02737}" srcOrd="0" destOrd="0" presId="urn:microsoft.com/office/officeart/2018/2/layout/IconVerticalSolidList"/>
    <dgm:cxn modelId="{951BD625-65BA-4406-BF5D-83E14B30D58B}" type="presOf" srcId="{68FC3BB8-3B1C-4A42-9AC8-EC436D7FBAC7}" destId="{565B4CDC-4BD6-48F0-AF73-0EEB35A8C434}" srcOrd="0" destOrd="0" presId="urn:microsoft.com/office/officeart/2018/2/layout/IconVerticalSolidList"/>
    <dgm:cxn modelId="{042D582B-AACF-4F54-8EEE-20EFD4A33D26}" srcId="{68FC3BB8-3B1C-4A42-9AC8-EC436D7FBAC7}" destId="{9A46F7B2-C648-456C-812D-EBA5060543E1}" srcOrd="1" destOrd="0" parTransId="{6882EF00-7A61-46F5-90DC-FFBF857990F7}" sibTransId="{D06595AC-14E3-4F5F-837E-9B5DA04ACEE3}"/>
    <dgm:cxn modelId="{6F90AC4D-8B09-4D47-A4C3-4591E7A166A3}" type="presOf" srcId="{77230842-5CA8-4F3D-B62D-4537C0B71F01}" destId="{1B491B77-2B2E-48A8-A4D3-FE9EC28387EE}" srcOrd="0" destOrd="0" presId="urn:microsoft.com/office/officeart/2018/2/layout/IconVerticalSolidList"/>
    <dgm:cxn modelId="{65BC84B7-B768-42CA-A74D-09E89BE98988}" srcId="{68FC3BB8-3B1C-4A42-9AC8-EC436D7FBAC7}" destId="{77230842-5CA8-4F3D-B62D-4537C0B71F01}" srcOrd="0" destOrd="0" parTransId="{3F4BF26D-4BDA-4721-B62E-47266A73D8CD}" sibTransId="{73403CBF-A1D6-4114-B614-6EC7ABA6F612}"/>
    <dgm:cxn modelId="{E477E60C-5B0B-40DF-A6DC-A05598833D08}" type="presParOf" srcId="{565B4CDC-4BD6-48F0-AF73-0EEB35A8C434}" destId="{1F46FE3F-ECB0-4118-87D9-65563617223B}" srcOrd="0" destOrd="0" presId="urn:microsoft.com/office/officeart/2018/2/layout/IconVerticalSolidList"/>
    <dgm:cxn modelId="{009BD8E2-C100-488C-9374-DAD7636FE684}" type="presParOf" srcId="{1F46FE3F-ECB0-4118-87D9-65563617223B}" destId="{B3081527-EB1C-4BE6-90A6-7281EDB33C38}" srcOrd="0" destOrd="0" presId="urn:microsoft.com/office/officeart/2018/2/layout/IconVerticalSolidList"/>
    <dgm:cxn modelId="{3CA57E9F-8D20-4EAC-AAFE-47536BAB14BE}" type="presParOf" srcId="{1F46FE3F-ECB0-4118-87D9-65563617223B}" destId="{80CF3E3A-C5C7-4867-972F-DB26FFEA9FA5}" srcOrd="1" destOrd="0" presId="urn:microsoft.com/office/officeart/2018/2/layout/IconVerticalSolidList"/>
    <dgm:cxn modelId="{6E27969D-9EA7-4E2E-BE3A-1D72F745935C}" type="presParOf" srcId="{1F46FE3F-ECB0-4118-87D9-65563617223B}" destId="{710D98AE-B432-4E19-BF02-4528A2C8BB10}" srcOrd="2" destOrd="0" presId="urn:microsoft.com/office/officeart/2018/2/layout/IconVerticalSolidList"/>
    <dgm:cxn modelId="{6B8DC33C-B8FC-4242-86F9-390EB4D1A592}" type="presParOf" srcId="{1F46FE3F-ECB0-4118-87D9-65563617223B}" destId="{1B491B77-2B2E-48A8-A4D3-FE9EC28387EE}" srcOrd="3" destOrd="0" presId="urn:microsoft.com/office/officeart/2018/2/layout/IconVerticalSolidList"/>
    <dgm:cxn modelId="{3CE0C12C-6891-4B96-9A9D-266AF5DDEEB3}" type="presParOf" srcId="{565B4CDC-4BD6-48F0-AF73-0EEB35A8C434}" destId="{E7309B14-DD41-4CE9-A753-FB91FDE25421}" srcOrd="1" destOrd="0" presId="urn:microsoft.com/office/officeart/2018/2/layout/IconVerticalSolidList"/>
    <dgm:cxn modelId="{3AFC20CD-39AC-40F2-BAC0-F93D472FED28}" type="presParOf" srcId="{565B4CDC-4BD6-48F0-AF73-0EEB35A8C434}" destId="{84F8C369-42A2-45AD-BF6A-2A49EC5A8CD7}" srcOrd="2" destOrd="0" presId="urn:microsoft.com/office/officeart/2018/2/layout/IconVerticalSolidList"/>
    <dgm:cxn modelId="{90E47B73-53EE-4A8E-9671-B847E522EA18}" type="presParOf" srcId="{84F8C369-42A2-45AD-BF6A-2A49EC5A8CD7}" destId="{D3EF11EC-28B1-4EC7-8045-EEB06F3FF654}" srcOrd="0" destOrd="0" presId="urn:microsoft.com/office/officeart/2018/2/layout/IconVerticalSolidList"/>
    <dgm:cxn modelId="{A4FDD7EC-EE05-49FC-B5F8-47D3027DD158}" type="presParOf" srcId="{84F8C369-42A2-45AD-BF6A-2A49EC5A8CD7}" destId="{F539DCEE-B1F2-4B93-AA61-A0FAC1900C49}" srcOrd="1" destOrd="0" presId="urn:microsoft.com/office/officeart/2018/2/layout/IconVerticalSolidList"/>
    <dgm:cxn modelId="{37C14BFE-3266-4933-8B86-25028553CEF7}" type="presParOf" srcId="{84F8C369-42A2-45AD-BF6A-2A49EC5A8CD7}" destId="{D2E6270C-95FC-415A-9ED0-A500A0D9C369}" srcOrd="2" destOrd="0" presId="urn:microsoft.com/office/officeart/2018/2/layout/IconVerticalSolidList"/>
    <dgm:cxn modelId="{DC27909F-C0AA-42ED-9986-23C57B7A7025}" type="presParOf" srcId="{84F8C369-42A2-45AD-BF6A-2A49EC5A8CD7}" destId="{635B8EE2-F85A-4E27-8B42-522308D027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9775B-63A3-406E-BF80-1886A7AD5B18}"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87CF8FC8-2778-4FD2-9074-1DD709FF8B99}">
      <dgm:prSet/>
      <dgm:spPr/>
      <dgm:t>
        <a:bodyPr/>
        <a:lstStyle/>
        <a:p>
          <a:pPr>
            <a:lnSpc>
              <a:spcPct val="100000"/>
            </a:lnSpc>
          </a:pPr>
          <a:r>
            <a:rPr lang="en-US" dirty="0"/>
            <a:t>The coding used in the project was based on an individual level of definition.</a:t>
          </a:r>
        </a:p>
      </dgm:t>
    </dgm:pt>
    <dgm:pt modelId="{2F3C92ED-5E36-410C-9805-BD5384867C9E}" type="parTrans" cxnId="{604A1FCD-D047-415B-A4D6-3F70A4EEE0D2}">
      <dgm:prSet/>
      <dgm:spPr/>
      <dgm:t>
        <a:bodyPr/>
        <a:lstStyle/>
        <a:p>
          <a:endParaRPr lang="en-US"/>
        </a:p>
      </dgm:t>
    </dgm:pt>
    <dgm:pt modelId="{1824975B-28D6-4CCA-9A88-BF59FB108C1D}" type="sibTrans" cxnId="{604A1FCD-D047-415B-A4D6-3F70A4EEE0D2}">
      <dgm:prSet/>
      <dgm:spPr/>
      <dgm:t>
        <a:bodyPr/>
        <a:lstStyle/>
        <a:p>
          <a:endParaRPr lang="en-US"/>
        </a:p>
      </dgm:t>
    </dgm:pt>
    <dgm:pt modelId="{C6040404-0656-4EC4-A8FD-E23936C68437}">
      <dgm:prSet/>
      <dgm:spPr/>
      <dgm:t>
        <a:bodyPr/>
        <a:lstStyle/>
        <a:p>
          <a:pPr>
            <a:lnSpc>
              <a:spcPct val="100000"/>
            </a:lnSpc>
          </a:pPr>
          <a:r>
            <a:rPr lang="en-US" dirty="0"/>
            <a:t>Focus groups discussion revolved around applying workshop activities and results to the workplace.</a:t>
          </a:r>
        </a:p>
      </dgm:t>
    </dgm:pt>
    <dgm:pt modelId="{85DCE86F-DAAA-41E0-8662-D29694317400}" type="parTrans" cxnId="{5CD7A862-0B5B-4D9E-B02E-38952FD7CF28}">
      <dgm:prSet/>
      <dgm:spPr/>
      <dgm:t>
        <a:bodyPr/>
        <a:lstStyle/>
        <a:p>
          <a:endParaRPr lang="en-US"/>
        </a:p>
      </dgm:t>
    </dgm:pt>
    <dgm:pt modelId="{E903994A-F693-49C7-89AB-831406B80043}" type="sibTrans" cxnId="{5CD7A862-0B5B-4D9E-B02E-38952FD7CF28}">
      <dgm:prSet/>
      <dgm:spPr/>
      <dgm:t>
        <a:bodyPr/>
        <a:lstStyle/>
        <a:p>
          <a:endParaRPr lang="en-US"/>
        </a:p>
      </dgm:t>
    </dgm:pt>
    <dgm:pt modelId="{0468B03F-0C37-46FD-A87D-79DF636A60FA}" type="pres">
      <dgm:prSet presAssocID="{86C9775B-63A3-406E-BF80-1886A7AD5B18}" presName="root" presStyleCnt="0">
        <dgm:presLayoutVars>
          <dgm:dir/>
          <dgm:resizeHandles val="exact"/>
        </dgm:presLayoutVars>
      </dgm:prSet>
      <dgm:spPr/>
    </dgm:pt>
    <dgm:pt modelId="{EE7E7F2F-4A7F-4444-B2CF-FB71056B030D}" type="pres">
      <dgm:prSet presAssocID="{87CF8FC8-2778-4FD2-9074-1DD709FF8B99}" presName="compNode" presStyleCnt="0"/>
      <dgm:spPr/>
    </dgm:pt>
    <dgm:pt modelId="{7B966668-8671-4304-A584-55F728564570}" type="pres">
      <dgm:prSet presAssocID="{87CF8FC8-2778-4FD2-9074-1DD709FF8B9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8F019283-0085-49C9-8658-06B2F1E70A39}" type="pres">
      <dgm:prSet presAssocID="{87CF8FC8-2778-4FD2-9074-1DD709FF8B99}" presName="spaceRect" presStyleCnt="0"/>
      <dgm:spPr/>
    </dgm:pt>
    <dgm:pt modelId="{F012B9E6-C64B-421E-80CA-3F5507C0C6B2}" type="pres">
      <dgm:prSet presAssocID="{87CF8FC8-2778-4FD2-9074-1DD709FF8B99}" presName="textRect" presStyleLbl="revTx" presStyleIdx="0" presStyleCnt="2">
        <dgm:presLayoutVars>
          <dgm:chMax val="1"/>
          <dgm:chPref val="1"/>
        </dgm:presLayoutVars>
      </dgm:prSet>
      <dgm:spPr/>
    </dgm:pt>
    <dgm:pt modelId="{0867E035-9D87-445D-95B4-AE09CB4E7A80}" type="pres">
      <dgm:prSet presAssocID="{1824975B-28D6-4CCA-9A88-BF59FB108C1D}" presName="sibTrans" presStyleCnt="0"/>
      <dgm:spPr/>
    </dgm:pt>
    <dgm:pt modelId="{4B710E9A-C900-4081-9118-CEBB707D6CA4}" type="pres">
      <dgm:prSet presAssocID="{C6040404-0656-4EC4-A8FD-E23936C68437}" presName="compNode" presStyleCnt="0"/>
      <dgm:spPr/>
    </dgm:pt>
    <dgm:pt modelId="{023166B9-B5A8-422D-B72E-67AD8F3603D2}" type="pres">
      <dgm:prSet presAssocID="{C6040404-0656-4EC4-A8FD-E23936C684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5A712030-EC67-4ED4-917B-22F29EAC896C}" type="pres">
      <dgm:prSet presAssocID="{C6040404-0656-4EC4-A8FD-E23936C68437}" presName="spaceRect" presStyleCnt="0"/>
      <dgm:spPr/>
    </dgm:pt>
    <dgm:pt modelId="{7BCA6CD9-6EE7-461A-A19D-B3905A8E6CBB}" type="pres">
      <dgm:prSet presAssocID="{C6040404-0656-4EC4-A8FD-E23936C68437}" presName="textRect" presStyleLbl="revTx" presStyleIdx="1" presStyleCnt="2">
        <dgm:presLayoutVars>
          <dgm:chMax val="1"/>
          <dgm:chPref val="1"/>
        </dgm:presLayoutVars>
      </dgm:prSet>
      <dgm:spPr/>
    </dgm:pt>
  </dgm:ptLst>
  <dgm:cxnLst>
    <dgm:cxn modelId="{EE67201A-68DC-40AA-8FDC-0D8F618CB5FE}" type="presOf" srcId="{86C9775B-63A3-406E-BF80-1886A7AD5B18}" destId="{0468B03F-0C37-46FD-A87D-79DF636A60FA}" srcOrd="0" destOrd="0" presId="urn:microsoft.com/office/officeart/2018/2/layout/IconLabelList"/>
    <dgm:cxn modelId="{33D26623-9752-4F0D-8292-193582B64BE1}" type="presOf" srcId="{87CF8FC8-2778-4FD2-9074-1DD709FF8B99}" destId="{F012B9E6-C64B-421E-80CA-3F5507C0C6B2}" srcOrd="0" destOrd="0" presId="urn:microsoft.com/office/officeart/2018/2/layout/IconLabelList"/>
    <dgm:cxn modelId="{5CD7A862-0B5B-4D9E-B02E-38952FD7CF28}" srcId="{86C9775B-63A3-406E-BF80-1886A7AD5B18}" destId="{C6040404-0656-4EC4-A8FD-E23936C68437}" srcOrd="1" destOrd="0" parTransId="{85DCE86F-DAAA-41E0-8662-D29694317400}" sibTransId="{E903994A-F693-49C7-89AB-831406B80043}"/>
    <dgm:cxn modelId="{BD8DBAB7-8D69-4979-B07C-C1D3ED2962FE}" type="presOf" srcId="{C6040404-0656-4EC4-A8FD-E23936C68437}" destId="{7BCA6CD9-6EE7-461A-A19D-B3905A8E6CBB}" srcOrd="0" destOrd="0" presId="urn:microsoft.com/office/officeart/2018/2/layout/IconLabelList"/>
    <dgm:cxn modelId="{604A1FCD-D047-415B-A4D6-3F70A4EEE0D2}" srcId="{86C9775B-63A3-406E-BF80-1886A7AD5B18}" destId="{87CF8FC8-2778-4FD2-9074-1DD709FF8B99}" srcOrd="0" destOrd="0" parTransId="{2F3C92ED-5E36-410C-9805-BD5384867C9E}" sibTransId="{1824975B-28D6-4CCA-9A88-BF59FB108C1D}"/>
    <dgm:cxn modelId="{68355460-E3A9-42DD-AAE8-3DA8909EF2A3}" type="presParOf" srcId="{0468B03F-0C37-46FD-A87D-79DF636A60FA}" destId="{EE7E7F2F-4A7F-4444-B2CF-FB71056B030D}" srcOrd="0" destOrd="0" presId="urn:microsoft.com/office/officeart/2018/2/layout/IconLabelList"/>
    <dgm:cxn modelId="{53B82EEB-E470-49B6-8D20-9C2074649B12}" type="presParOf" srcId="{EE7E7F2F-4A7F-4444-B2CF-FB71056B030D}" destId="{7B966668-8671-4304-A584-55F728564570}" srcOrd="0" destOrd="0" presId="urn:microsoft.com/office/officeart/2018/2/layout/IconLabelList"/>
    <dgm:cxn modelId="{EFA99640-292B-4A7E-9D20-4E46DF3F07D4}" type="presParOf" srcId="{EE7E7F2F-4A7F-4444-B2CF-FB71056B030D}" destId="{8F019283-0085-49C9-8658-06B2F1E70A39}" srcOrd="1" destOrd="0" presId="urn:microsoft.com/office/officeart/2018/2/layout/IconLabelList"/>
    <dgm:cxn modelId="{296125AE-9A2E-4D9F-822F-59B0B1D90BD5}" type="presParOf" srcId="{EE7E7F2F-4A7F-4444-B2CF-FB71056B030D}" destId="{F012B9E6-C64B-421E-80CA-3F5507C0C6B2}" srcOrd="2" destOrd="0" presId="urn:microsoft.com/office/officeart/2018/2/layout/IconLabelList"/>
    <dgm:cxn modelId="{5C386432-44E3-47B9-A1FA-3E29C1D69006}" type="presParOf" srcId="{0468B03F-0C37-46FD-A87D-79DF636A60FA}" destId="{0867E035-9D87-445D-95B4-AE09CB4E7A80}" srcOrd="1" destOrd="0" presId="urn:microsoft.com/office/officeart/2018/2/layout/IconLabelList"/>
    <dgm:cxn modelId="{1C1433C8-442D-466A-BFFE-BC311EBE7686}" type="presParOf" srcId="{0468B03F-0C37-46FD-A87D-79DF636A60FA}" destId="{4B710E9A-C900-4081-9118-CEBB707D6CA4}" srcOrd="2" destOrd="0" presId="urn:microsoft.com/office/officeart/2018/2/layout/IconLabelList"/>
    <dgm:cxn modelId="{697F7DC0-4712-4A99-AFC4-DF99D9C7F20E}" type="presParOf" srcId="{4B710E9A-C900-4081-9118-CEBB707D6CA4}" destId="{023166B9-B5A8-422D-B72E-67AD8F3603D2}" srcOrd="0" destOrd="0" presId="urn:microsoft.com/office/officeart/2018/2/layout/IconLabelList"/>
    <dgm:cxn modelId="{7964589E-442A-4E32-862B-B898231EB6D2}" type="presParOf" srcId="{4B710E9A-C900-4081-9118-CEBB707D6CA4}" destId="{5A712030-EC67-4ED4-917B-22F29EAC896C}" srcOrd="1" destOrd="0" presId="urn:microsoft.com/office/officeart/2018/2/layout/IconLabelList"/>
    <dgm:cxn modelId="{E4DD2BDE-2900-47EC-8C66-E83DD8B714FE}" type="presParOf" srcId="{4B710E9A-C900-4081-9118-CEBB707D6CA4}" destId="{7BCA6CD9-6EE7-461A-A19D-B3905A8E6CB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81527-EB1C-4BE6-90A6-7281EDB33C38}">
      <dsp:nvSpPr>
        <dsp:cNvPr id="0" name=""/>
        <dsp:cNvSpPr/>
      </dsp:nvSpPr>
      <dsp:spPr>
        <a:xfrm>
          <a:off x="0" y="0"/>
          <a:ext cx="5913437" cy="1391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CF3E3A-C5C7-4867-972F-DB26FFEA9FA5}">
      <dsp:nvSpPr>
        <dsp:cNvPr id="0" name=""/>
        <dsp:cNvSpPr/>
      </dsp:nvSpPr>
      <dsp:spPr>
        <a:xfrm>
          <a:off x="420815" y="394541"/>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491B77-2B2E-48A8-A4D3-FE9EC28387EE}">
      <dsp:nvSpPr>
        <dsp:cNvPr id="0" name=""/>
        <dsp:cNvSpPr/>
      </dsp:nvSpPr>
      <dsp:spPr>
        <a:xfrm>
          <a:off x="1606750" y="0"/>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800100">
            <a:lnSpc>
              <a:spcPct val="100000"/>
            </a:lnSpc>
            <a:spcBef>
              <a:spcPct val="0"/>
            </a:spcBef>
            <a:spcAft>
              <a:spcPct val="35000"/>
            </a:spcAft>
            <a:buNone/>
          </a:pPr>
          <a:r>
            <a:rPr lang="en-US" sz="1800" kern="1200" dirty="0"/>
            <a:t>Employee experiences are different from organization to organization (e.g. nature of work,  different management approaches, differing organizational cultures)</a:t>
          </a:r>
        </a:p>
      </dsp:txBody>
      <dsp:txXfrm>
        <a:off x="1606750" y="0"/>
        <a:ext cx="4306686" cy="1391126"/>
      </dsp:txXfrm>
    </dsp:sp>
    <dsp:sp modelId="{D3EF11EC-28B1-4EC7-8045-EEB06F3FF654}">
      <dsp:nvSpPr>
        <dsp:cNvPr id="0" name=""/>
        <dsp:cNvSpPr/>
      </dsp:nvSpPr>
      <dsp:spPr>
        <a:xfrm>
          <a:off x="0" y="1610474"/>
          <a:ext cx="5913437" cy="1391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39DCEE-B1F2-4B93-AA61-A0FAC1900C49}">
      <dsp:nvSpPr>
        <dsp:cNvPr id="0" name=""/>
        <dsp:cNvSpPr/>
      </dsp:nvSpPr>
      <dsp:spPr>
        <a:xfrm>
          <a:off x="435567" y="211419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5B8EE2-F85A-4E27-8B42-522308D02737}">
      <dsp:nvSpPr>
        <dsp:cNvPr id="0" name=""/>
        <dsp:cNvSpPr/>
      </dsp:nvSpPr>
      <dsp:spPr>
        <a:xfrm>
          <a:off x="1575441" y="1610474"/>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800100">
            <a:lnSpc>
              <a:spcPct val="100000"/>
            </a:lnSpc>
            <a:spcBef>
              <a:spcPct val="0"/>
            </a:spcBef>
            <a:spcAft>
              <a:spcPct val="35000"/>
            </a:spcAft>
            <a:buNone/>
          </a:pPr>
          <a:r>
            <a:rPr lang="en-US" sz="1800" kern="1200" dirty="0"/>
            <a:t>Literature suggests that occupation is related to organizational culture preferences </a:t>
          </a:r>
          <a:r>
            <a:rPr lang="en-US" sz="1200" kern="1200" dirty="0"/>
            <a:t>(Kwantes &amp; </a:t>
          </a:r>
          <a:r>
            <a:rPr lang="en-US" sz="1200" kern="1200" dirty="0" err="1"/>
            <a:t>Bolgarsky</a:t>
          </a:r>
          <a:r>
            <a:rPr lang="en-US" sz="1200" kern="1200" dirty="0"/>
            <a:t>, 2004)</a:t>
          </a:r>
        </a:p>
      </dsp:txBody>
      <dsp:txXfrm>
        <a:off x="1575441" y="1610474"/>
        <a:ext cx="4306686" cy="1391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66668-8671-4304-A584-55F728564570}">
      <dsp:nvSpPr>
        <dsp:cNvPr id="0" name=""/>
        <dsp:cNvSpPr/>
      </dsp:nvSpPr>
      <dsp:spPr>
        <a:xfrm>
          <a:off x="1937684" y="13496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12B9E6-C64B-421E-80CA-3F5507C0C6B2}">
      <dsp:nvSpPr>
        <dsp:cNvPr id="0" name=""/>
        <dsp:cNvSpPr/>
      </dsp:nvSpPr>
      <dsp:spPr>
        <a:xfrm>
          <a:off x="749684" y="25493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The coding used in the project was based on an individual level of definition.</a:t>
          </a:r>
        </a:p>
      </dsp:txBody>
      <dsp:txXfrm>
        <a:off x="749684" y="2549312"/>
        <a:ext cx="4320000" cy="720000"/>
      </dsp:txXfrm>
    </dsp:sp>
    <dsp:sp modelId="{023166B9-B5A8-422D-B72E-67AD8F3603D2}">
      <dsp:nvSpPr>
        <dsp:cNvPr id="0" name=""/>
        <dsp:cNvSpPr/>
      </dsp:nvSpPr>
      <dsp:spPr>
        <a:xfrm>
          <a:off x="7013685" y="13496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CA6CD9-6EE7-461A-A19D-B3905A8E6CBB}">
      <dsp:nvSpPr>
        <dsp:cNvPr id="0" name=""/>
        <dsp:cNvSpPr/>
      </dsp:nvSpPr>
      <dsp:spPr>
        <a:xfrm>
          <a:off x="5825684" y="25493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Focus groups discussion revolved around applying workshop activities and results to the workplace.</a:t>
          </a:r>
        </a:p>
      </dsp:txBody>
      <dsp:txXfrm>
        <a:off x="5825684" y="254931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361E9-8CF2-614A-A42D-81C8D1DC1FD9}"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F479-4A96-5344-B7DC-A010852A2974}" type="slidenum">
              <a:rPr lang="en-US" smtClean="0"/>
              <a:t>‹#›</a:t>
            </a:fld>
            <a:endParaRPr lang="en-US"/>
          </a:p>
        </p:txBody>
      </p:sp>
    </p:spTree>
    <p:extLst>
      <p:ext uri="{BB962C8B-B14F-4D97-AF65-F5344CB8AC3E}">
        <p14:creationId xmlns:p14="http://schemas.microsoft.com/office/powerpoint/2010/main" val="333840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versityicebreaker.com/ho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136/bmj.k490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9F479-4A96-5344-B7DC-A010852A2974}" type="slidenum">
              <a:rPr lang="en-US" smtClean="0"/>
              <a:t>1</a:t>
            </a:fld>
            <a:endParaRPr lang="en-US"/>
          </a:p>
        </p:txBody>
      </p:sp>
    </p:spTree>
    <p:extLst>
      <p:ext uri="{BB962C8B-B14F-4D97-AF65-F5344CB8AC3E}">
        <p14:creationId xmlns:p14="http://schemas.microsoft.com/office/powerpoint/2010/main" val="307150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9F479-4A96-5344-B7DC-A010852A2974}" type="slidenum">
              <a:rPr lang="en-US" smtClean="0"/>
              <a:t>2</a:t>
            </a:fld>
            <a:endParaRPr lang="en-US"/>
          </a:p>
        </p:txBody>
      </p:sp>
    </p:spTree>
    <p:extLst>
      <p:ext uri="{BB962C8B-B14F-4D97-AF65-F5344CB8AC3E}">
        <p14:creationId xmlns:p14="http://schemas.microsoft.com/office/powerpoint/2010/main" val="303251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Diversity Icebreaker questionnaire and workshop were developed in Norway between 1995-1997 by psychologist Bjørn Z. Ekelund and his company, </a:t>
            </a:r>
            <a:r>
              <a:rPr lang="en-GB" dirty="0">
                <a:hlinkClick r:id="rId3"/>
              </a:rPr>
              <a:t>Human Factors AS</a:t>
            </a:r>
            <a:r>
              <a:rPr lang="en-GB" dirty="0"/>
              <a:t>.</a:t>
            </a:r>
          </a:p>
          <a:p>
            <a:r>
              <a:rPr lang="en-CA" sz="1800" dirty="0">
                <a:effectLst/>
                <a:latin typeface="Calibri" panose="020F0502020204030204" pitchFamily="34" charset="0"/>
                <a:ea typeface="Calibri" panose="020F0502020204030204" pitchFamily="34" charset="0"/>
              </a:rPr>
              <a:t>In this research we decided to interview and do focus groups in organizations that had used the Diversity Icebreaker concept in multiple settings, in many years. We wanted to search for an understanding of implemented practice – not immediate comments and ideas concerning the </a:t>
            </a:r>
            <a:r>
              <a:rPr lang="en-CA" sz="1800" dirty="0" err="1">
                <a:effectLst/>
                <a:latin typeface="Calibri" panose="020F0502020204030204" pitchFamily="34" charset="0"/>
                <a:ea typeface="Calibri" panose="020F0502020204030204" pitchFamily="34" charset="0"/>
              </a:rPr>
              <a:t>Diversiity</a:t>
            </a:r>
            <a:r>
              <a:rPr lang="en-CA" sz="1800" dirty="0">
                <a:effectLst/>
                <a:latin typeface="Calibri" panose="020F0502020204030204" pitchFamily="34" charset="0"/>
                <a:ea typeface="Calibri" panose="020F0502020204030204" pitchFamily="34" charset="0"/>
              </a:rPr>
              <a:t> Icebreaker seminar per se. We searched for what has been integrated in practice, behaviourally and communicative, in the months and years following multiple seminars.</a:t>
            </a:r>
            <a:endParaRPr lang="en-US" dirty="0"/>
          </a:p>
        </p:txBody>
      </p:sp>
      <p:sp>
        <p:nvSpPr>
          <p:cNvPr id="4" name="Slide Number Placeholder 3"/>
          <p:cNvSpPr>
            <a:spLocks noGrp="1"/>
          </p:cNvSpPr>
          <p:nvPr>
            <p:ph type="sldNum" sz="quarter" idx="5"/>
          </p:nvPr>
        </p:nvSpPr>
        <p:spPr/>
        <p:txBody>
          <a:bodyPr/>
          <a:lstStyle/>
          <a:p>
            <a:fld id="{11F9F479-4A96-5344-B7DC-A010852A2974}" type="slidenum">
              <a:rPr lang="en-US" smtClean="0"/>
              <a:t>5</a:t>
            </a:fld>
            <a:endParaRPr lang="en-US"/>
          </a:p>
        </p:txBody>
      </p:sp>
    </p:spTree>
    <p:extLst>
      <p:ext uri="{BB962C8B-B14F-4D97-AF65-F5344CB8AC3E}">
        <p14:creationId xmlns:p14="http://schemas.microsoft.com/office/powerpoint/2010/main" val="55436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rPr>
              <a:t>NOTE:  Hospital sector, not Hospitality as indicated in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Times New Roman" panose="02020603050405020304" pitchFamily="18" charset="0"/>
            </a:endParaRPr>
          </a:p>
          <a:p>
            <a:pPr algn="l" fontAlgn="base"/>
            <a:r>
              <a:rPr lang="en-US" sz="1800" b="1" dirty="0">
                <a:effectLst/>
                <a:latin typeface="Calibri" panose="020F0502020204030204" pitchFamily="34" charset="0"/>
                <a:ea typeface="Times New Roman" panose="02020603050405020304" pitchFamily="18" charset="0"/>
              </a:rPr>
              <a:t>Mannion, R., &amp; Davies, H. (2018). Understanding organizational culture for healthcare quality improvement. </a:t>
            </a:r>
            <a:r>
              <a:rPr lang="en-US" sz="1800" b="1" i="1" dirty="0">
                <a:effectLst/>
                <a:latin typeface="Calibri" panose="020F0502020204030204" pitchFamily="34" charset="0"/>
                <a:ea typeface="Times New Roman" panose="02020603050405020304" pitchFamily="18" charset="0"/>
              </a:rPr>
              <a:t>The BMJ, 363. </a:t>
            </a:r>
            <a:r>
              <a:rPr lang="en-GB" sz="2800" b="0" i="0" dirty="0">
                <a:solidFill>
                  <a:srgbClr val="333333"/>
                </a:solidFill>
                <a:effectLst/>
                <a:latin typeface="inherit"/>
              </a:rPr>
              <a:t>CCBYNC Open access</a:t>
            </a:r>
          </a:p>
          <a:p>
            <a:pPr algn="l" fontAlgn="base"/>
            <a:r>
              <a:rPr lang="en-GB" sz="2800" b="0" i="0" dirty="0" err="1">
                <a:solidFill>
                  <a:srgbClr val="333333"/>
                </a:solidFill>
                <a:effectLst/>
                <a:latin typeface="inherit"/>
              </a:rPr>
              <a:t>doi</a:t>
            </a:r>
            <a:r>
              <a:rPr lang="en-GB" sz="2800" b="0" i="0" dirty="0">
                <a:solidFill>
                  <a:srgbClr val="333333"/>
                </a:solidFill>
                <a:effectLst/>
                <a:latin typeface="inherit"/>
              </a:rPr>
              <a:t>: </a:t>
            </a:r>
            <a:r>
              <a:rPr lang="en-GB" sz="2800" b="0" i="0" u="none" strike="noStrike" dirty="0">
                <a:solidFill>
                  <a:srgbClr val="2A6EBB"/>
                </a:solidFill>
                <a:effectLst/>
                <a:latin typeface="inherit"/>
                <a:hlinkClick r:id="rId3"/>
              </a:rPr>
              <a:t>https://doi.org/10.1136/bmj.k4907</a:t>
            </a:r>
            <a:r>
              <a:rPr lang="en-GB" sz="2800" b="0" i="0" dirty="0">
                <a:solidFill>
                  <a:srgbClr val="333333"/>
                </a:solidFill>
                <a:effectLst/>
                <a:latin typeface="inherit"/>
              </a:rPr>
              <a:t> </a:t>
            </a:r>
            <a:r>
              <a:rPr lang="en-GB" sz="2800" b="0" i="0" dirty="0">
                <a:solidFill>
                  <a:srgbClr val="555555"/>
                </a:solidFill>
                <a:effectLst/>
                <a:latin typeface="inherit"/>
              </a:rPr>
              <a:t>(Published 28 November 2018)</a:t>
            </a:r>
          </a:p>
          <a:p>
            <a:pPr algn="l" fontAlgn="base"/>
            <a:endParaRPr lang="en-GB" sz="2800" b="0" i="0" dirty="0">
              <a:solidFill>
                <a:srgbClr val="555555"/>
              </a:solidFill>
              <a:effectLst/>
              <a:latin typeface="inherit"/>
            </a:endParaRPr>
          </a:p>
          <a:p>
            <a:pPr algn="l" fontAlgn="base"/>
            <a:r>
              <a:rPr lang="en-GB" sz="2800" b="0" i="0" dirty="0">
                <a:solidFill>
                  <a:srgbClr val="333333"/>
                </a:solidFill>
                <a:effectLst/>
                <a:latin typeface="inherit"/>
              </a:rPr>
              <a:t>Cite this as: </a:t>
            </a:r>
            <a:r>
              <a:rPr lang="en-GB" sz="2800" b="0" i="1" dirty="0">
                <a:solidFill>
                  <a:srgbClr val="333333"/>
                </a:solidFill>
                <a:effectLst/>
                <a:latin typeface="interfaceregular"/>
              </a:rPr>
              <a:t>BMJ</a:t>
            </a:r>
            <a:r>
              <a:rPr lang="en-GB" sz="2800" b="0" i="0" dirty="0">
                <a:solidFill>
                  <a:srgbClr val="333333"/>
                </a:solidFill>
                <a:effectLst/>
                <a:latin typeface="inherit"/>
              </a:rPr>
              <a:t> 2018;363:k4907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Howard, L.W. (1998). Validating the competing values model as a representation of </a:t>
            </a:r>
            <a:r>
              <a:rPr lang="en-US" sz="1800" dirty="0" err="1">
                <a:effectLst/>
                <a:latin typeface="Times New Roman" panose="02020603050405020304" pitchFamily="18" charset="0"/>
                <a:ea typeface="Times New Roman" panose="02020603050405020304" pitchFamily="18" charset="0"/>
              </a:rPr>
              <a:t>organisational</a:t>
            </a:r>
            <a:r>
              <a:rPr lang="en-US" sz="1800" dirty="0">
                <a:effectLst/>
                <a:latin typeface="Times New Roman" panose="02020603050405020304" pitchFamily="18" charset="0"/>
                <a:ea typeface="Times New Roman" panose="02020603050405020304" pitchFamily="18" charset="0"/>
              </a:rPr>
              <a:t> cultures. </a:t>
            </a:r>
            <a:r>
              <a:rPr lang="en-US" sz="1800" i="1" dirty="0">
                <a:effectLst/>
                <a:latin typeface="Times New Roman" panose="02020603050405020304" pitchFamily="18" charset="0"/>
                <a:ea typeface="Times New Roman" panose="02020603050405020304" pitchFamily="18" charset="0"/>
              </a:rPr>
              <a:t>International Journal of Organizational Analysis, 9</a:t>
            </a:r>
            <a:r>
              <a:rPr lang="en-US" sz="1800" i="0" dirty="0">
                <a:effectLst/>
                <a:latin typeface="Times New Roman" panose="02020603050405020304" pitchFamily="18" charset="0"/>
                <a:ea typeface="Times New Roman" panose="02020603050405020304" pitchFamily="18" charset="0"/>
              </a:rPr>
              <a:t>(3), 231-250.</a:t>
            </a:r>
            <a:endParaRPr lang="en-US" sz="1800" dirty="0">
              <a:effectLst/>
              <a:latin typeface="Times New Roman" panose="02020603050405020304" pitchFamily="18" charset="0"/>
              <a:ea typeface="Times New Roman" panose="02020603050405020304" pitchFamily="18" charset="0"/>
            </a:endParaRPr>
          </a:p>
          <a:p>
            <a:r>
              <a:rPr lang="en-GB" b="0" i="0" dirty="0">
                <a:solidFill>
                  <a:srgbClr val="595959"/>
                </a:solidFill>
                <a:effectLst/>
                <a:latin typeface="Helvetica" panose="020B0604020202020204" pitchFamily="34" charset="0"/>
              </a:rPr>
              <a:t>Machen, S., Jani, Y., Turner, S., Marshall, M., &amp; </a:t>
            </a:r>
            <a:r>
              <a:rPr lang="en-GB" b="0" i="0" dirty="0" err="1">
                <a:solidFill>
                  <a:srgbClr val="595959"/>
                </a:solidFill>
                <a:effectLst/>
                <a:latin typeface="Helvetica" panose="020B0604020202020204" pitchFamily="34" charset="0"/>
              </a:rPr>
              <a:t>Fulop</a:t>
            </a:r>
            <a:r>
              <a:rPr lang="en-GB" b="0" i="0" dirty="0">
                <a:solidFill>
                  <a:srgbClr val="595959"/>
                </a:solidFill>
                <a:effectLst/>
                <a:latin typeface="Helvetica" panose="020B0604020202020204" pitchFamily="34" charset="0"/>
              </a:rPr>
              <a:t>, N. J. (2019). The role of organizational and professional cultures in medication safety: a scoping review of the literature. </a:t>
            </a:r>
            <a:r>
              <a:rPr lang="en-GB" b="0" i="1" dirty="0">
                <a:solidFill>
                  <a:srgbClr val="595959"/>
                </a:solidFill>
                <a:effectLst/>
                <a:latin typeface="Helvetica" panose="020B0604020202020204" pitchFamily="34" charset="0"/>
              </a:rPr>
              <a:t>International Journal for Quality in Health Care</a:t>
            </a:r>
            <a:r>
              <a:rPr lang="en-GB" b="0" i="0" dirty="0">
                <a:solidFill>
                  <a:srgbClr val="595959"/>
                </a:solidFill>
                <a:effectLst/>
                <a:latin typeface="Helvetica" panose="020B0604020202020204" pitchFamily="34" charset="0"/>
              </a:rPr>
              <a:t>, </a:t>
            </a:r>
            <a:r>
              <a:rPr lang="en-GB" b="0" i="1" dirty="0">
                <a:solidFill>
                  <a:srgbClr val="595959"/>
                </a:solidFill>
                <a:effectLst/>
                <a:latin typeface="Helvetica" panose="020B0604020202020204" pitchFamily="34" charset="0"/>
              </a:rPr>
              <a:t>31</a:t>
            </a:r>
            <a:r>
              <a:rPr lang="en-GB" b="0" i="0" dirty="0">
                <a:solidFill>
                  <a:srgbClr val="595959"/>
                </a:solidFill>
                <a:effectLst/>
                <a:latin typeface="Helvetica" panose="020B0604020202020204" pitchFamily="34" charset="0"/>
              </a:rPr>
              <a:t>(10), G146–G157</a:t>
            </a:r>
            <a:endParaRPr lang="en-US" b="0" i="0" dirty="0">
              <a:solidFill>
                <a:srgbClr val="595959"/>
              </a:solidFill>
              <a:effectLst/>
              <a:latin typeface="Helvetica" panose="020B0604020202020204" pitchFamily="34" charset="0"/>
            </a:endParaRPr>
          </a:p>
          <a:p>
            <a:r>
              <a:rPr lang="en-US" b="0" i="0" dirty="0" err="1">
                <a:solidFill>
                  <a:srgbClr val="595959"/>
                </a:solidFill>
                <a:effectLst/>
                <a:latin typeface="Helvetica" panose="020B0604020202020204" pitchFamily="34" charset="0"/>
              </a:rPr>
              <a:t>Mrkonjić</a:t>
            </a:r>
            <a:r>
              <a:rPr lang="en-US" b="0" i="0" dirty="0">
                <a:solidFill>
                  <a:srgbClr val="595959"/>
                </a:solidFill>
                <a:effectLst/>
                <a:latin typeface="Helvetica" panose="020B0604020202020204" pitchFamily="34" charset="0"/>
              </a:rPr>
              <a:t>, R., </a:t>
            </a:r>
            <a:r>
              <a:rPr lang="en-US" b="0" i="0" dirty="0" err="1">
                <a:solidFill>
                  <a:srgbClr val="595959"/>
                </a:solidFill>
                <a:effectLst/>
                <a:latin typeface="Helvetica" panose="020B0604020202020204" pitchFamily="34" charset="0"/>
              </a:rPr>
              <a:t>Ristić</a:t>
            </a:r>
            <a:r>
              <a:rPr lang="en-US" b="0" i="0" dirty="0">
                <a:solidFill>
                  <a:srgbClr val="595959"/>
                </a:solidFill>
                <a:effectLst/>
                <a:latin typeface="Helvetica" panose="020B0604020202020204" pitchFamily="34" charset="0"/>
              </a:rPr>
              <a:t>, J., </a:t>
            </a:r>
            <a:r>
              <a:rPr lang="en-US" b="0" i="0" dirty="0" err="1">
                <a:solidFill>
                  <a:srgbClr val="595959"/>
                </a:solidFill>
                <a:effectLst/>
                <a:latin typeface="Helvetica" panose="020B0604020202020204" pitchFamily="34" charset="0"/>
              </a:rPr>
              <a:t>Jambrović</a:t>
            </a:r>
            <a:r>
              <a:rPr lang="en-US" b="0" i="0" dirty="0">
                <a:solidFill>
                  <a:srgbClr val="595959"/>
                </a:solidFill>
                <a:effectLst/>
                <a:latin typeface="Helvetica" panose="020B0604020202020204" pitchFamily="34" charset="0"/>
              </a:rPr>
              <a:t>, I., </a:t>
            </a:r>
            <a:r>
              <a:rPr lang="en-US" b="0" i="0" dirty="0" err="1">
                <a:solidFill>
                  <a:srgbClr val="595959"/>
                </a:solidFill>
                <a:effectLst/>
                <a:latin typeface="Helvetica" panose="020B0604020202020204" pitchFamily="34" charset="0"/>
              </a:rPr>
              <a:t>Rukavina</a:t>
            </a:r>
            <a:r>
              <a:rPr lang="en-US" b="0" i="0" dirty="0">
                <a:solidFill>
                  <a:srgbClr val="595959"/>
                </a:solidFill>
                <a:effectLst/>
                <a:latin typeface="Helvetica" panose="020B0604020202020204" pitchFamily="34" charset="0"/>
              </a:rPr>
              <a:t>, M., &amp; </a:t>
            </a:r>
            <a:r>
              <a:rPr lang="en-US" b="0" i="0" dirty="0" err="1">
                <a:solidFill>
                  <a:srgbClr val="595959"/>
                </a:solidFill>
                <a:effectLst/>
                <a:latin typeface="Helvetica" panose="020B0604020202020204" pitchFamily="34" charset="0"/>
              </a:rPr>
              <a:t>Rašić</a:t>
            </a:r>
            <a:r>
              <a:rPr lang="en-US" b="0" i="0" dirty="0">
                <a:solidFill>
                  <a:srgbClr val="595959"/>
                </a:solidFill>
                <a:effectLst/>
                <a:latin typeface="Helvetica" panose="020B0604020202020204" pitchFamily="34" charset="0"/>
              </a:rPr>
              <a:t>, I. (2019). Analysis of the </a:t>
            </a:r>
            <a:r>
              <a:rPr lang="en-US" b="0" i="0" dirty="0" err="1">
                <a:solidFill>
                  <a:srgbClr val="595959"/>
                </a:solidFill>
                <a:effectLst/>
                <a:latin typeface="Helvetica" panose="020B0604020202020204" pitchFamily="34" charset="0"/>
              </a:rPr>
              <a:t>organisational</a:t>
            </a:r>
            <a:r>
              <a:rPr lang="en-US" b="0" i="0" dirty="0">
                <a:solidFill>
                  <a:srgbClr val="595959"/>
                </a:solidFill>
                <a:effectLst/>
                <a:latin typeface="Helvetica" panose="020B0604020202020204" pitchFamily="34" charset="0"/>
              </a:rPr>
              <a:t> culture in two Croatian hospitals. </a:t>
            </a:r>
            <a:r>
              <a:rPr lang="en-US" b="0" i="1" dirty="0">
                <a:solidFill>
                  <a:srgbClr val="595959"/>
                </a:solidFill>
                <a:effectLst/>
                <a:latin typeface="Helvetica" panose="020B0604020202020204" pitchFamily="34" charset="0"/>
              </a:rPr>
              <a:t>British Journal of Nursing</a:t>
            </a:r>
            <a:r>
              <a:rPr lang="en-US" b="0" i="0" dirty="0">
                <a:solidFill>
                  <a:srgbClr val="595959"/>
                </a:solidFill>
                <a:effectLst/>
                <a:latin typeface="Helvetica" panose="020B0604020202020204" pitchFamily="34" charset="0"/>
              </a:rPr>
              <a:t>, </a:t>
            </a:r>
            <a:r>
              <a:rPr lang="en-US" b="0" i="1" dirty="0">
                <a:solidFill>
                  <a:srgbClr val="595959"/>
                </a:solidFill>
                <a:effectLst/>
                <a:latin typeface="Helvetica" panose="020B0604020202020204" pitchFamily="34" charset="0"/>
              </a:rPr>
              <a:t>28</a:t>
            </a:r>
            <a:r>
              <a:rPr lang="en-US" b="0" i="0" dirty="0">
                <a:solidFill>
                  <a:srgbClr val="595959"/>
                </a:solidFill>
                <a:effectLst/>
                <a:latin typeface="Helvetica" panose="020B0604020202020204" pitchFamily="34" charset="0"/>
              </a:rPr>
              <a:t>(10), 647–651</a:t>
            </a:r>
            <a:endParaRPr lang="en-GB" b="0" i="0" dirty="0">
              <a:solidFill>
                <a:srgbClr val="595959"/>
              </a:solidFill>
              <a:effectLst/>
              <a:latin typeface="Helvetica" panose="020B0604020202020204" pitchFamily="34" charset="0"/>
            </a:endParaRPr>
          </a:p>
          <a:p>
            <a:endParaRPr lang="en-GB" b="0" i="0" dirty="0">
              <a:solidFill>
                <a:srgbClr val="595959"/>
              </a:solidFill>
              <a:effectLst/>
              <a:latin typeface="Helvetica" panose="020B0604020202020204" pitchFamily="34" charset="0"/>
            </a:endParaRPr>
          </a:p>
          <a:p>
            <a:r>
              <a:rPr lang="en-GB" b="0" i="0" dirty="0">
                <a:solidFill>
                  <a:srgbClr val="595959"/>
                </a:solidFill>
                <a:effectLst/>
                <a:latin typeface="Helvetica" panose="020B0604020202020204" pitchFamily="34" charset="0"/>
              </a:rPr>
              <a:t>Parker, R., &amp; Bradley, L. (2000). Organisational culture in the public sector: evidence from six organisations. </a:t>
            </a:r>
            <a:r>
              <a:rPr lang="en-GB" b="0" i="1" dirty="0">
                <a:solidFill>
                  <a:srgbClr val="595959"/>
                </a:solidFill>
                <a:effectLst/>
                <a:latin typeface="Helvetica" panose="020B0604020202020204" pitchFamily="34" charset="0"/>
              </a:rPr>
              <a:t>International Journal of Public Sector Management</a:t>
            </a:r>
            <a:r>
              <a:rPr lang="en-GB" b="0" i="0" dirty="0">
                <a:solidFill>
                  <a:srgbClr val="595959"/>
                </a:solidFill>
                <a:effectLst/>
                <a:latin typeface="Helvetica" panose="020B0604020202020204" pitchFamily="34" charset="0"/>
              </a:rPr>
              <a:t>, </a:t>
            </a:r>
            <a:r>
              <a:rPr lang="en-GB" b="0" i="1" dirty="0">
                <a:solidFill>
                  <a:srgbClr val="595959"/>
                </a:solidFill>
                <a:effectLst/>
                <a:latin typeface="Helvetica" panose="020B0604020202020204" pitchFamily="34" charset="0"/>
              </a:rPr>
              <a:t>13</a:t>
            </a:r>
            <a:r>
              <a:rPr lang="en-GB" b="0" i="0" dirty="0">
                <a:solidFill>
                  <a:srgbClr val="595959"/>
                </a:solidFill>
                <a:effectLst/>
                <a:latin typeface="Helvetica" panose="020B0604020202020204" pitchFamily="34" charset="0"/>
              </a:rPr>
              <a:t>(2), 125.</a:t>
            </a:r>
            <a:endParaRPr lang="en-US" dirty="0"/>
          </a:p>
        </p:txBody>
      </p:sp>
      <p:sp>
        <p:nvSpPr>
          <p:cNvPr id="4" name="Slide Number Placeholder 3"/>
          <p:cNvSpPr>
            <a:spLocks noGrp="1"/>
          </p:cNvSpPr>
          <p:nvPr>
            <p:ph type="sldNum" sz="quarter" idx="5"/>
          </p:nvPr>
        </p:nvSpPr>
        <p:spPr/>
        <p:txBody>
          <a:bodyPr/>
          <a:lstStyle/>
          <a:p>
            <a:fld id="{11F9F479-4A96-5344-B7DC-A010852A2974}" type="slidenum">
              <a:rPr lang="en-US" smtClean="0"/>
              <a:t>6</a:t>
            </a:fld>
            <a:endParaRPr lang="en-US"/>
          </a:p>
        </p:txBody>
      </p:sp>
    </p:spTree>
    <p:extLst>
      <p:ext uri="{BB962C8B-B14F-4D97-AF65-F5344CB8AC3E}">
        <p14:creationId xmlns:p14="http://schemas.microsoft.com/office/powerpoint/2010/main" val="31416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O’Donovan, R., &amp; McAuliffe, E. (2020). A systematic review exploring the content and outcomes of interventions to improve psychological safety, speaking up and voice behaviour. BMC Health Services Research, 20(1), 1–11. </a:t>
            </a:r>
          </a:p>
          <a:p>
            <a:endParaRPr lang="en-GB" dirty="0"/>
          </a:p>
          <a:p>
            <a:r>
              <a:rPr lang="en-GB" dirty="0"/>
              <a:t>NOTE:  In a systematic review of the psychological safety literature in 2017 (Newman et al), belongingness was not even mentioned as an outcome, although voice was….</a:t>
            </a:r>
            <a:endParaRPr lang="en-US" dirty="0"/>
          </a:p>
        </p:txBody>
      </p:sp>
      <p:sp>
        <p:nvSpPr>
          <p:cNvPr id="4" name="Slide Number Placeholder 3"/>
          <p:cNvSpPr>
            <a:spLocks noGrp="1"/>
          </p:cNvSpPr>
          <p:nvPr>
            <p:ph type="sldNum" sz="quarter" idx="5"/>
          </p:nvPr>
        </p:nvSpPr>
        <p:spPr/>
        <p:txBody>
          <a:bodyPr/>
          <a:lstStyle/>
          <a:p>
            <a:fld id="{11F9F479-4A96-5344-B7DC-A010852A2974}" type="slidenum">
              <a:rPr lang="en-US" smtClean="0"/>
              <a:t>10</a:t>
            </a:fld>
            <a:endParaRPr lang="en-US"/>
          </a:p>
        </p:txBody>
      </p:sp>
    </p:spTree>
    <p:extLst>
      <p:ext uri="{BB962C8B-B14F-4D97-AF65-F5344CB8AC3E}">
        <p14:creationId xmlns:p14="http://schemas.microsoft.com/office/powerpoint/2010/main" val="331453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coding used in the project was based on an individual level of definition. – YET the discussants were talking about group level outcomes – this has been an issue in much of the PS literature, and there is no reason to assume that the construct is NOT isomorphic at different levels, but this project did not explicitly tease that apart.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groups discussion revolved around applying workshop activities and results to the workplace – so the discussions were not explicitly about psychological safety, but we could look at psychological safety dimensions in the discussions by examining the themes that arose in the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1F9F479-4A96-5344-B7DC-A010852A2974}" type="slidenum">
              <a:rPr lang="en-US" smtClean="0"/>
              <a:t>11</a:t>
            </a:fld>
            <a:endParaRPr lang="en-US"/>
          </a:p>
        </p:txBody>
      </p:sp>
    </p:spTree>
    <p:extLst>
      <p:ext uri="{BB962C8B-B14F-4D97-AF65-F5344CB8AC3E}">
        <p14:creationId xmlns:p14="http://schemas.microsoft.com/office/powerpoint/2010/main" val="176646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Persson et al (2001) Value Dimensions, Meaning, and Complexity in Human Occupation: A Tentative Structure for analysis., Scandinavian Journal of Occupational </a:t>
            </a:r>
            <a:r>
              <a:rPr lang="en-CA" dirty="0" err="1"/>
              <a:t>Theraply</a:t>
            </a:r>
            <a:r>
              <a:rPr lang="en-CA" dirty="0"/>
              <a:t>, 8(1), 7-18.</a:t>
            </a:r>
            <a:endParaRPr lang="en-US" dirty="0"/>
          </a:p>
        </p:txBody>
      </p:sp>
      <p:sp>
        <p:nvSpPr>
          <p:cNvPr id="4" name="Slide Number Placeholder 3"/>
          <p:cNvSpPr>
            <a:spLocks noGrp="1"/>
          </p:cNvSpPr>
          <p:nvPr>
            <p:ph type="sldNum" sz="quarter" idx="5"/>
          </p:nvPr>
        </p:nvSpPr>
        <p:spPr/>
        <p:txBody>
          <a:bodyPr/>
          <a:lstStyle/>
          <a:p>
            <a:fld id="{11F9F479-4A96-5344-B7DC-A010852A2974}" type="slidenum">
              <a:rPr lang="en-US" smtClean="0"/>
              <a:t>12</a:t>
            </a:fld>
            <a:endParaRPr lang="en-US"/>
          </a:p>
        </p:txBody>
      </p:sp>
    </p:spTree>
    <p:extLst>
      <p:ext uri="{BB962C8B-B14F-4D97-AF65-F5344CB8AC3E}">
        <p14:creationId xmlns:p14="http://schemas.microsoft.com/office/powerpoint/2010/main" val="2355300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A picture containing logo&#10;&#10;Description automatically generated">
            <a:extLst>
              <a:ext uri="{FF2B5EF4-FFF2-40B4-BE49-F238E27FC236}">
                <a16:creationId xmlns:a16="http://schemas.microsoft.com/office/drawing/2014/main" id="{0B1807F1-31AA-42C1-AE3F-D783FF5BF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502" y="5942915"/>
            <a:ext cx="2502995" cy="809527"/>
          </a:xfrm>
          <a:prstGeom prst="rect">
            <a:avLst/>
          </a:prstGeom>
        </p:spPr>
      </p:pic>
      <p:pic>
        <p:nvPicPr>
          <p:cNvPr id="11" name="Picture 10" descr="Shape, circle&#10;&#10;Description automatically generated">
            <a:extLst>
              <a:ext uri="{FF2B5EF4-FFF2-40B4-BE49-F238E27FC236}">
                <a16:creationId xmlns:a16="http://schemas.microsoft.com/office/drawing/2014/main" id="{B1D7F32E-9E29-449A-A1DE-D1FF3531E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5" y="4386803"/>
            <a:ext cx="2628909" cy="2630662"/>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ED7CFAA9-2F18-4864-93E8-6612531AA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466" y="4866136"/>
            <a:ext cx="1742667" cy="1677361"/>
          </a:xfrm>
          <a:prstGeom prst="rect">
            <a:avLst/>
          </a:prstGeom>
        </p:spPr>
      </p:pic>
    </p:spTree>
    <p:extLst>
      <p:ext uri="{BB962C8B-B14F-4D97-AF65-F5344CB8AC3E}">
        <p14:creationId xmlns:p14="http://schemas.microsoft.com/office/powerpoint/2010/main" val="29945038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4509A250-FF31-4206-8172-F9D3106AACB1}" type="datetimeFigureOut">
              <a:rPr lang="en-US" smtClean="0"/>
              <a:t>8/4/2022</a:t>
            </a:fld>
            <a:endParaRPr lang="en-US" dirty="0"/>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311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4509A250-FF31-4206-8172-F9D3106AACB1}" type="datetimeFigureOut">
              <a:rPr lang="en-US" smtClean="0"/>
              <a:t>8/4/2022</a:t>
            </a:fld>
            <a:endParaRPr lang="en-US" dirty="0"/>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9957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2E8E-4238-4449-9BEC-7C47DF01D8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140F0B-EC2C-47CF-904C-91F2407CEF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picture containing logo&#10;&#10;Description automatically generated">
            <a:extLst>
              <a:ext uri="{FF2B5EF4-FFF2-40B4-BE49-F238E27FC236}">
                <a16:creationId xmlns:a16="http://schemas.microsoft.com/office/drawing/2014/main" id="{ABAE77E3-96F9-41F7-BB65-AEACF2F7A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5534197"/>
            <a:ext cx="2743200" cy="1047404"/>
          </a:xfrm>
          <a:prstGeom prst="rect">
            <a:avLst/>
          </a:prstGeom>
        </p:spPr>
      </p:pic>
      <p:pic>
        <p:nvPicPr>
          <p:cNvPr id="14" name="Picture 13" descr="Shape, circle&#10;&#10;Description automatically generated">
            <a:extLst>
              <a:ext uri="{FF2B5EF4-FFF2-40B4-BE49-F238E27FC236}">
                <a16:creationId xmlns:a16="http://schemas.microsoft.com/office/drawing/2014/main" id="{5073E10A-0DE1-4C17-A9EA-472C73C33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71" y="4742567"/>
            <a:ext cx="2628909" cy="2630662"/>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E5A28383-2ABD-48AF-91ED-80FD6F533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4486" y="5219218"/>
            <a:ext cx="1742667" cy="1677361"/>
          </a:xfrm>
          <a:prstGeom prst="rect">
            <a:avLst/>
          </a:prstGeom>
        </p:spPr>
      </p:pic>
    </p:spTree>
    <p:extLst>
      <p:ext uri="{BB962C8B-B14F-4D97-AF65-F5344CB8AC3E}">
        <p14:creationId xmlns:p14="http://schemas.microsoft.com/office/powerpoint/2010/main" val="40296774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pic>
        <p:nvPicPr>
          <p:cNvPr id="5" name="Picture 4" descr="A picture containing shape&#10;&#10;Description automatically generated">
            <a:extLst>
              <a:ext uri="{FF2B5EF4-FFF2-40B4-BE49-F238E27FC236}">
                <a16:creationId xmlns:a16="http://schemas.microsoft.com/office/drawing/2014/main" id="{536C2280-3F70-4F2D-BF44-3B0B0C0F9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074" y="5112733"/>
            <a:ext cx="1813216" cy="1745267"/>
          </a:xfrm>
          <a:prstGeom prst="rect">
            <a:avLst/>
          </a:prstGeom>
        </p:spPr>
      </p:pic>
      <p:pic>
        <p:nvPicPr>
          <p:cNvPr id="10" name="Picture 9" descr="Shape, circle&#10;&#10;Description automatically generated">
            <a:extLst>
              <a:ext uri="{FF2B5EF4-FFF2-40B4-BE49-F238E27FC236}">
                <a16:creationId xmlns:a16="http://schemas.microsoft.com/office/drawing/2014/main" id="{E999D65C-A988-4D8C-B272-9DDAB3DEF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12" y="4399125"/>
            <a:ext cx="3099916" cy="3101983"/>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54B549AE-5E41-418B-AC82-FF98BCDBE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963" y="5885979"/>
            <a:ext cx="2456074" cy="937774"/>
          </a:xfrm>
          <a:prstGeom prst="rect">
            <a:avLst/>
          </a:prstGeom>
        </p:spPr>
      </p:pic>
    </p:spTree>
    <p:extLst>
      <p:ext uri="{BB962C8B-B14F-4D97-AF65-F5344CB8AC3E}">
        <p14:creationId xmlns:p14="http://schemas.microsoft.com/office/powerpoint/2010/main" val="315748760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9796027F-7875-4030-9381-8BD8C4F21935}" type="datetimeFigureOut">
              <a:rPr lang="en-US" smtClean="0"/>
              <a:t>8/4/2022</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69706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7821429" y="6238816"/>
            <a:ext cx="2753746" cy="323968"/>
          </a:xfrm>
          <a:prstGeom prst="rect">
            <a:avLst/>
          </a:prstGeom>
        </p:spPr>
        <p:txBody>
          <a:bodyPr/>
          <a:lstStyle/>
          <a:p>
            <a:fld id="{9796027F-7875-4030-9381-8BD8C4F21935}" type="datetimeFigureOut">
              <a:rPr lang="en-US" smtClean="0"/>
              <a:t>8/4/2022</a:t>
            </a:fld>
            <a:endParaRPr lang="en-US" dirty="0"/>
          </a:p>
        </p:txBody>
      </p:sp>
      <p:sp>
        <p:nvSpPr>
          <p:cNvPr id="9" name="Footer Placeholder 8"/>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574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4AAD347D-5ACD-4C99-B74B-A9C85AD731AF}" type="datetimeFigureOut">
              <a:rPr lang="en-US" smtClean="0"/>
              <a:t>8/4/2022</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963383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821429" y="6238816"/>
            <a:ext cx="2753746" cy="323968"/>
          </a:xfrm>
          <a:prstGeom prst="rect">
            <a:avLst/>
          </a:prstGeom>
        </p:spPr>
        <p:txBody>
          <a:bodyPr/>
          <a:lstStyle/>
          <a:p>
            <a:fld id="{4509A250-FF31-4206-8172-F9D3106AACB1}" type="datetimeFigureOut">
              <a:rPr lang="en-US" smtClean="0"/>
              <a:t>8/4/2022</a:t>
            </a:fld>
            <a:endParaRPr lang="en-US" dirty="0"/>
          </a:p>
        </p:txBody>
      </p:sp>
      <p:sp>
        <p:nvSpPr>
          <p:cNvPr id="4" name="Footer Placeholder 3"/>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228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6" cy="323968"/>
          </a:xfrm>
          <a:prstGeom prst="rect">
            <a:avLst/>
          </a:prstGeom>
        </p:spPr>
        <p:txBody>
          <a:bodyPr/>
          <a:lstStyle/>
          <a:p>
            <a:fld id="{4509A250-FF31-4206-8172-F9D3106AACB1}" type="datetimeFigureOut">
              <a:rPr lang="en-US" smtClean="0"/>
              <a:t>8/4/2022</a:t>
            </a:fld>
            <a:endParaRPr lang="en-US" dirty="0"/>
          </a:p>
        </p:txBody>
      </p:sp>
      <p:sp>
        <p:nvSpPr>
          <p:cNvPr id="3" name="Footer Placeholder 2"/>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434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a:xfrm>
            <a:off x="7821429" y="6238816"/>
            <a:ext cx="2753746" cy="323968"/>
          </a:xfrm>
          <a:prstGeom prst="rect">
            <a:avLst/>
          </a:prstGeom>
        </p:spPr>
        <p:txBody>
          <a:bodyPr/>
          <a:lstStyle/>
          <a:p>
            <a:fld id="{4509A250-FF31-4206-8172-F9D3106AACB1}" type="datetimeFigureOut">
              <a:rPr lang="en-US" smtClean="0"/>
              <a:t>8/4/2022</a:t>
            </a:fld>
            <a:endParaRPr lang="en-US" dirty="0"/>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9088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a:xfrm>
            <a:off x="7821429" y="6238816"/>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4509A250-FF31-4206-8172-F9D3106AACB1}" type="datetimeFigureOut">
              <a:rPr lang="en-US" smtClean="0"/>
              <a:t>8/4/2022</a:t>
            </a:fld>
            <a:endParaRPr lang="en-US" dirty="0"/>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629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9999"/>
            </a:gs>
            <a:gs pos="100000">
              <a:schemeClr val="bg2">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887358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E099-DAC2-7B4B-AF86-4534010A06C0}"/>
              </a:ext>
            </a:extLst>
          </p:cNvPr>
          <p:cNvSpPr>
            <a:spLocks noGrp="1"/>
          </p:cNvSpPr>
          <p:nvPr>
            <p:ph type="ctrTitle"/>
          </p:nvPr>
        </p:nvSpPr>
        <p:spPr>
          <a:xfrm>
            <a:off x="783773" y="776822"/>
            <a:ext cx="10947974" cy="1867993"/>
          </a:xfrm>
        </p:spPr>
        <p:txBody>
          <a:bodyPr>
            <a:normAutofit/>
          </a:bodyPr>
          <a:lstStyle/>
          <a:p>
            <a:pPr algn="ctr"/>
            <a:r>
              <a:rPr lang="en-US" dirty="0"/>
              <a:t>Employee expectations of psychological safety</a:t>
            </a:r>
          </a:p>
        </p:txBody>
      </p:sp>
      <p:sp>
        <p:nvSpPr>
          <p:cNvPr id="3" name="Subtitle 2">
            <a:extLst>
              <a:ext uri="{FF2B5EF4-FFF2-40B4-BE49-F238E27FC236}">
                <a16:creationId xmlns:a16="http://schemas.microsoft.com/office/drawing/2014/main" id="{898E5DB7-0E6E-8E4D-8768-57ADF62A9891}"/>
              </a:ext>
            </a:extLst>
          </p:cNvPr>
          <p:cNvSpPr>
            <a:spLocks noGrp="1"/>
          </p:cNvSpPr>
          <p:nvPr>
            <p:ph type="subTitle" idx="1"/>
          </p:nvPr>
        </p:nvSpPr>
        <p:spPr>
          <a:xfrm>
            <a:off x="1775804" y="2843835"/>
            <a:ext cx="8637072" cy="542033"/>
          </a:xfrm>
        </p:spPr>
        <p:txBody>
          <a:bodyPr/>
          <a:lstStyle/>
          <a:p>
            <a:r>
              <a:rPr lang="en-US" dirty="0"/>
              <a:t>An Investigation in two Norwegian organizational settings</a:t>
            </a:r>
          </a:p>
          <a:p>
            <a:endParaRPr lang="en-US" dirty="0"/>
          </a:p>
        </p:txBody>
      </p:sp>
      <p:sp>
        <p:nvSpPr>
          <p:cNvPr id="5" name="TextBox 4">
            <a:extLst>
              <a:ext uri="{FF2B5EF4-FFF2-40B4-BE49-F238E27FC236}">
                <a16:creationId xmlns:a16="http://schemas.microsoft.com/office/drawing/2014/main" id="{BA8227ED-234B-D045-90AD-66AECBC3B185}"/>
              </a:ext>
            </a:extLst>
          </p:cNvPr>
          <p:cNvSpPr txBox="1"/>
          <p:nvPr/>
        </p:nvSpPr>
        <p:spPr>
          <a:xfrm>
            <a:off x="2172648" y="3671152"/>
            <a:ext cx="8170223" cy="2308324"/>
          </a:xfrm>
          <a:prstGeom prst="rect">
            <a:avLst/>
          </a:prstGeom>
          <a:noFill/>
        </p:spPr>
        <p:txBody>
          <a:bodyPr wrap="square" rtlCol="0">
            <a:spAutoFit/>
          </a:bodyPr>
          <a:lstStyle/>
          <a:p>
            <a:pPr algn="ctr"/>
            <a:r>
              <a:rPr lang="en-CA" dirty="0"/>
              <a:t>JAKE LIVINGSTONE, EMILY DUGAL</a:t>
            </a:r>
          </a:p>
          <a:p>
            <a:pPr algn="ctr"/>
            <a:r>
              <a:rPr lang="en-CA" dirty="0"/>
              <a:t>MAHSHID SOLEIMANI, TAYLOR RYAN</a:t>
            </a:r>
          </a:p>
          <a:p>
            <a:pPr algn="ctr"/>
            <a:r>
              <a:rPr lang="en-CA" dirty="0"/>
              <a:t>BRYNN BONDY, FABIHA TAHSIN</a:t>
            </a:r>
          </a:p>
          <a:p>
            <a:pPr algn="ctr"/>
            <a:r>
              <a:rPr lang="en-CA" dirty="0"/>
              <a:t>NADA HUSSEIN, CATHERINE T. KWANTES</a:t>
            </a:r>
          </a:p>
          <a:p>
            <a:pPr algn="ctr"/>
            <a:r>
              <a:rPr lang="en-CA" dirty="0"/>
              <a:t> </a:t>
            </a:r>
            <a:r>
              <a:rPr lang="en-CA" i="1" dirty="0"/>
              <a:t>University of Windsor</a:t>
            </a:r>
          </a:p>
          <a:p>
            <a:pPr algn="ctr"/>
            <a:r>
              <a:rPr lang="en-CA" dirty="0"/>
              <a:t>BJØRN Z. EKELUND </a:t>
            </a:r>
          </a:p>
          <a:p>
            <a:pPr algn="ctr"/>
            <a:r>
              <a:rPr lang="en-CA" i="1" dirty="0"/>
              <a:t>Human Factors Norway </a:t>
            </a:r>
          </a:p>
          <a:p>
            <a:pPr algn="ctr"/>
            <a:endParaRPr lang="en-US" dirty="0"/>
          </a:p>
        </p:txBody>
      </p:sp>
    </p:spTree>
    <p:extLst>
      <p:ext uri="{BB962C8B-B14F-4D97-AF65-F5344CB8AC3E}">
        <p14:creationId xmlns:p14="http://schemas.microsoft.com/office/powerpoint/2010/main" val="286717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9EC2-A61A-4140-8A44-A536C714B022}"/>
              </a:ext>
            </a:extLst>
          </p:cNvPr>
          <p:cNvSpPr>
            <a:spLocks noGrp="1"/>
          </p:cNvSpPr>
          <p:nvPr>
            <p:ph type="title"/>
          </p:nvPr>
        </p:nvSpPr>
        <p:spPr/>
        <p:txBody>
          <a:bodyPr/>
          <a:lstStyle/>
          <a:p>
            <a:r>
              <a:rPr lang="en-CA" dirty="0"/>
              <a:t>Discussion</a:t>
            </a:r>
            <a:endParaRPr lang="en-US" dirty="0"/>
          </a:p>
        </p:txBody>
      </p:sp>
      <p:sp>
        <p:nvSpPr>
          <p:cNvPr id="3" name="Content Placeholder 2">
            <a:extLst>
              <a:ext uri="{FF2B5EF4-FFF2-40B4-BE49-F238E27FC236}">
                <a16:creationId xmlns:a16="http://schemas.microsoft.com/office/drawing/2014/main" id="{7753E23C-8BBD-450A-84F2-EC74AC1A051E}"/>
              </a:ext>
            </a:extLst>
          </p:cNvPr>
          <p:cNvSpPr>
            <a:spLocks noGrp="1"/>
          </p:cNvSpPr>
          <p:nvPr>
            <p:ph idx="1"/>
          </p:nvPr>
        </p:nvSpPr>
        <p:spPr/>
        <p:txBody>
          <a:bodyPr/>
          <a:lstStyle/>
          <a:p>
            <a:r>
              <a:rPr lang="en-CA" dirty="0"/>
              <a:t>Rank ordering of number of times each theme was mentioned was identical in both organizations</a:t>
            </a:r>
          </a:p>
          <a:p>
            <a:r>
              <a:rPr lang="en-CA" dirty="0"/>
              <a:t>Assumption is that this reflects degree of importance of each theme with respect to how inclusion and safety lessons can and should be applied within organizations</a:t>
            </a:r>
          </a:p>
          <a:p>
            <a:r>
              <a:rPr lang="en-CA" dirty="0"/>
              <a:t>Unlike much of the literature in North American culture which emphasizes the role of voice </a:t>
            </a:r>
            <a:r>
              <a:rPr lang="en-CA" sz="1400" dirty="0"/>
              <a:t>(for example, O’Donovan &amp; McAuliffe, 2020</a:t>
            </a:r>
            <a:r>
              <a:rPr lang="en-CA" dirty="0"/>
              <a:t>), belongingness seemed to be more important in these contexts</a:t>
            </a:r>
            <a:endParaRPr lang="en-US" dirty="0"/>
          </a:p>
        </p:txBody>
      </p:sp>
    </p:spTree>
    <p:extLst>
      <p:ext uri="{BB962C8B-B14F-4D97-AF65-F5344CB8AC3E}">
        <p14:creationId xmlns:p14="http://schemas.microsoft.com/office/powerpoint/2010/main" val="294167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7C2E-9B7C-4042-AC55-035C3117ADD2}"/>
              </a:ext>
            </a:extLst>
          </p:cNvPr>
          <p:cNvSpPr>
            <a:spLocks noGrp="1"/>
          </p:cNvSpPr>
          <p:nvPr>
            <p:ph type="title"/>
          </p:nvPr>
        </p:nvSpPr>
        <p:spPr>
          <a:xfrm>
            <a:off x="1469923" y="579757"/>
            <a:ext cx="9252154" cy="1016654"/>
          </a:xfrm>
        </p:spPr>
        <p:txBody>
          <a:bodyPr>
            <a:normAutofit/>
          </a:bodyPr>
          <a:lstStyle/>
          <a:p>
            <a:r>
              <a:rPr lang="en-US" dirty="0">
                <a:solidFill>
                  <a:schemeClr val="tx1"/>
                </a:solidFill>
              </a:rPr>
              <a:t>Limitations</a:t>
            </a:r>
          </a:p>
        </p:txBody>
      </p:sp>
      <p:graphicFrame>
        <p:nvGraphicFramePr>
          <p:cNvPr id="36" name="Content Placeholder 5">
            <a:extLst>
              <a:ext uri="{FF2B5EF4-FFF2-40B4-BE49-F238E27FC236}">
                <a16:creationId xmlns:a16="http://schemas.microsoft.com/office/drawing/2014/main" id="{1F8A6C7C-866B-BF96-98E8-969A1C4663EC}"/>
              </a:ext>
            </a:extLst>
          </p:cNvPr>
          <p:cNvGraphicFramePr>
            <a:graphicFrameLocks noGrp="1"/>
          </p:cNvGraphicFramePr>
          <p:nvPr>
            <p:ph idx="1"/>
            <p:extLst>
              <p:ext uri="{D42A27DB-BD31-4B8C-83A1-F6EECF244321}">
                <p14:modId xmlns:p14="http://schemas.microsoft.com/office/powerpoint/2010/main" val="1339678047"/>
              </p:ext>
            </p:extLst>
          </p:nvPr>
        </p:nvGraphicFramePr>
        <p:xfrm>
          <a:off x="530943" y="1837650"/>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78691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4051-327C-4674-85E1-D722960091B0}"/>
              </a:ext>
            </a:extLst>
          </p:cNvPr>
          <p:cNvSpPr>
            <a:spLocks noGrp="1"/>
          </p:cNvSpPr>
          <p:nvPr>
            <p:ph type="title"/>
          </p:nvPr>
        </p:nvSpPr>
        <p:spPr/>
        <p:txBody>
          <a:bodyPr/>
          <a:lstStyle/>
          <a:p>
            <a:r>
              <a:rPr lang="en-CA" dirty="0"/>
              <a:t>Future Research</a:t>
            </a:r>
            <a:endParaRPr lang="en-US" dirty="0"/>
          </a:p>
        </p:txBody>
      </p:sp>
      <p:sp>
        <p:nvSpPr>
          <p:cNvPr id="3" name="Content Placeholder 2">
            <a:extLst>
              <a:ext uri="{FF2B5EF4-FFF2-40B4-BE49-F238E27FC236}">
                <a16:creationId xmlns:a16="http://schemas.microsoft.com/office/drawing/2014/main" id="{79985F13-B406-4913-82ED-1CFEC2CDB182}"/>
              </a:ext>
            </a:extLst>
          </p:cNvPr>
          <p:cNvSpPr>
            <a:spLocks noGrp="1"/>
          </p:cNvSpPr>
          <p:nvPr>
            <p:ph idx="1"/>
          </p:nvPr>
        </p:nvSpPr>
        <p:spPr/>
        <p:txBody>
          <a:bodyPr/>
          <a:lstStyle/>
          <a:p>
            <a:r>
              <a:rPr lang="en-CA" dirty="0"/>
              <a:t>Expand the investigation of what aspects of psychological safety may be more important in various occupations</a:t>
            </a:r>
          </a:p>
          <a:p>
            <a:pPr lvl="1"/>
            <a:r>
              <a:rPr lang="en-CA" dirty="0"/>
              <a:t>Current research focussed on organizations in two different sectors</a:t>
            </a:r>
          </a:p>
          <a:p>
            <a:pPr lvl="1"/>
            <a:r>
              <a:rPr lang="en-CA" dirty="0"/>
              <a:t>Future research could focus on individuals in different occupations as values and preferences may impact occupational choices (Persson et al, 2001)</a:t>
            </a:r>
          </a:p>
          <a:p>
            <a:r>
              <a:rPr lang="en-CA" dirty="0"/>
              <a:t>Investigate the impact societal culture may have on employee preference for various aspects of psychological safety</a:t>
            </a:r>
          </a:p>
          <a:p>
            <a:pPr lvl="1"/>
            <a:r>
              <a:rPr lang="en-CA" dirty="0"/>
              <a:t>Not all cultural value systems prioritize “voice” for example (Kwon &amp; Farndale, 2020)</a:t>
            </a:r>
            <a:endParaRPr lang="en-US" dirty="0"/>
          </a:p>
        </p:txBody>
      </p:sp>
    </p:spTree>
    <p:extLst>
      <p:ext uri="{BB962C8B-B14F-4D97-AF65-F5344CB8AC3E}">
        <p14:creationId xmlns:p14="http://schemas.microsoft.com/office/powerpoint/2010/main" val="179352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1623-D09B-514D-A37E-BADD1131EF1E}"/>
              </a:ext>
            </a:extLst>
          </p:cNvPr>
          <p:cNvSpPr>
            <a:spLocks noGrp="1"/>
          </p:cNvSpPr>
          <p:nvPr>
            <p:ph type="title"/>
          </p:nvPr>
        </p:nvSpPr>
        <p:spPr>
          <a:xfrm>
            <a:off x="1136650" y="1580376"/>
            <a:ext cx="3432268" cy="2674198"/>
          </a:xfrm>
        </p:spPr>
        <p:txBody>
          <a:bodyPr anchor="t">
            <a:normAutofit/>
          </a:bodyPr>
          <a:lstStyle/>
          <a:p>
            <a:pPr algn="ctr"/>
            <a:r>
              <a:rPr lang="en-US" sz="2700" dirty="0"/>
              <a:t>Background </a:t>
            </a:r>
          </a:p>
        </p:txBody>
      </p:sp>
      <p:graphicFrame>
        <p:nvGraphicFramePr>
          <p:cNvPr id="21" name="Content Placeholder 2">
            <a:extLst>
              <a:ext uri="{FF2B5EF4-FFF2-40B4-BE49-F238E27FC236}">
                <a16:creationId xmlns:a16="http://schemas.microsoft.com/office/drawing/2014/main" id="{FA7B213D-80DC-36AD-FC9E-FFB58148938F}"/>
              </a:ext>
            </a:extLst>
          </p:cNvPr>
          <p:cNvGraphicFramePr>
            <a:graphicFrameLocks noGrp="1"/>
          </p:cNvGraphicFramePr>
          <p:nvPr>
            <p:ph idx="1"/>
            <p:extLst>
              <p:ext uri="{D42A27DB-BD31-4B8C-83A1-F6EECF244321}">
                <p14:modId xmlns:p14="http://schemas.microsoft.com/office/powerpoint/2010/main" val="332074294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84245F5E-4E9D-4815-87DA-76A7923EF916}"/>
              </a:ext>
            </a:extLst>
          </p:cNvPr>
          <p:cNvSpPr/>
          <p:nvPr/>
        </p:nvSpPr>
        <p:spPr>
          <a:xfrm>
            <a:off x="5141913" y="4049237"/>
            <a:ext cx="5913437" cy="1391126"/>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r>
              <a:rPr lang="en-CA" dirty="0">
                <a:solidFill>
                  <a:schemeClr val="bg1"/>
                </a:solidFill>
              </a:rPr>
              <a:t>Further, organizational sector can impact organizational culture (Phillips, 1994)</a:t>
            </a:r>
            <a:endParaRPr lang="en-US" dirty="0">
              <a:solidFill>
                <a:schemeClr val="bg1"/>
              </a:solidFill>
            </a:endParaRPr>
          </a:p>
        </p:txBody>
      </p:sp>
    </p:spTree>
    <p:extLst>
      <p:ext uri="{BB962C8B-B14F-4D97-AF65-F5344CB8AC3E}">
        <p14:creationId xmlns:p14="http://schemas.microsoft.com/office/powerpoint/2010/main" val="52589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A27C-44B3-452D-A8E5-BB430E1AD082}"/>
              </a:ext>
            </a:extLst>
          </p:cNvPr>
          <p:cNvSpPr>
            <a:spLocks noGrp="1"/>
          </p:cNvSpPr>
          <p:nvPr>
            <p:ph type="title"/>
          </p:nvPr>
        </p:nvSpPr>
        <p:spPr/>
        <p:txBody>
          <a:bodyPr/>
          <a:lstStyle/>
          <a:p>
            <a:r>
              <a:rPr lang="en-CA" dirty="0"/>
              <a:t>Research question</a:t>
            </a:r>
            <a:endParaRPr lang="en-US" dirty="0"/>
          </a:p>
        </p:txBody>
      </p:sp>
      <p:sp>
        <p:nvSpPr>
          <p:cNvPr id="3" name="Content Placeholder 2">
            <a:extLst>
              <a:ext uri="{FF2B5EF4-FFF2-40B4-BE49-F238E27FC236}">
                <a16:creationId xmlns:a16="http://schemas.microsoft.com/office/drawing/2014/main" id="{BE3D4B3E-FEAF-44D2-A8D8-3AFB2C09C9A0}"/>
              </a:ext>
            </a:extLst>
          </p:cNvPr>
          <p:cNvSpPr>
            <a:spLocks noGrp="1"/>
          </p:cNvSpPr>
          <p:nvPr>
            <p:ph idx="1"/>
          </p:nvPr>
        </p:nvSpPr>
        <p:spPr/>
        <p:txBody>
          <a:bodyPr>
            <a:normAutofit/>
          </a:bodyPr>
          <a:lstStyle/>
          <a:p>
            <a:r>
              <a:rPr lang="en-CA" sz="2800" dirty="0"/>
              <a:t>Psychological safety often described as a “climate of psychological safety”</a:t>
            </a:r>
          </a:p>
          <a:p>
            <a:r>
              <a:rPr lang="en-CA" sz="2800" dirty="0"/>
              <a:t>So then, if organizational culture and climate preferences can differ with respect to occupation, might there be differences in what aspects of psychological safety are most important?</a:t>
            </a:r>
            <a:endParaRPr lang="en-US" sz="2800" dirty="0"/>
          </a:p>
        </p:txBody>
      </p:sp>
    </p:spTree>
    <p:extLst>
      <p:ext uri="{BB962C8B-B14F-4D97-AF65-F5344CB8AC3E}">
        <p14:creationId xmlns:p14="http://schemas.microsoft.com/office/powerpoint/2010/main" val="77900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B78C-B6EB-4127-B1AF-EFAD889E0B52}"/>
              </a:ext>
            </a:extLst>
          </p:cNvPr>
          <p:cNvSpPr>
            <a:spLocks noGrp="1"/>
          </p:cNvSpPr>
          <p:nvPr>
            <p:ph type="title"/>
          </p:nvPr>
        </p:nvSpPr>
        <p:spPr/>
        <p:txBody>
          <a:bodyPr/>
          <a:lstStyle/>
          <a:p>
            <a:r>
              <a:rPr lang="en-CA" dirty="0"/>
              <a:t>methodology</a:t>
            </a:r>
            <a:endParaRPr lang="en-US" dirty="0"/>
          </a:p>
        </p:txBody>
      </p:sp>
      <p:sp>
        <p:nvSpPr>
          <p:cNvPr id="3" name="Content Placeholder 2">
            <a:extLst>
              <a:ext uri="{FF2B5EF4-FFF2-40B4-BE49-F238E27FC236}">
                <a16:creationId xmlns:a16="http://schemas.microsoft.com/office/drawing/2014/main" id="{F6724160-C3D6-4600-B800-55E4D070026A}"/>
              </a:ext>
            </a:extLst>
          </p:cNvPr>
          <p:cNvSpPr>
            <a:spLocks noGrp="1"/>
          </p:cNvSpPr>
          <p:nvPr>
            <p:ph idx="1"/>
          </p:nvPr>
        </p:nvSpPr>
        <p:spPr/>
        <p:txBody>
          <a:bodyPr>
            <a:normAutofit fontScale="92500" lnSpcReduction="20000"/>
          </a:bodyPr>
          <a:lstStyle/>
          <a:p>
            <a:endParaRPr lang="en-CA" sz="2400" dirty="0"/>
          </a:p>
          <a:p>
            <a:r>
              <a:rPr lang="en-CA" sz="2400" dirty="0"/>
              <a:t>Transcripts from two focus groups conducted in Norway were analyzed. </a:t>
            </a:r>
          </a:p>
          <a:p>
            <a:pPr lvl="1"/>
            <a:r>
              <a:rPr lang="en-CA" sz="2200" dirty="0"/>
              <a:t>Focus groups were conducted in Norwegian, and transcripts translated into English by a bilingual speaker</a:t>
            </a:r>
            <a:endParaRPr lang="en-CA" sz="2100" dirty="0"/>
          </a:p>
          <a:p>
            <a:pPr lvl="1"/>
            <a:endParaRPr lang="en-CA" sz="2200" dirty="0"/>
          </a:p>
          <a:p>
            <a:r>
              <a:rPr lang="en-CA" sz="2400" dirty="0"/>
              <a:t>Focus groups were formed after an organizational development intervention aimed at creating greater inclusivity and safety in the workplace</a:t>
            </a:r>
          </a:p>
          <a:p>
            <a:endParaRPr lang="en-CA" sz="2400" dirty="0"/>
          </a:p>
          <a:p>
            <a:endParaRPr lang="en-CA" dirty="0"/>
          </a:p>
        </p:txBody>
      </p:sp>
    </p:spTree>
    <p:extLst>
      <p:ext uri="{BB962C8B-B14F-4D97-AF65-F5344CB8AC3E}">
        <p14:creationId xmlns:p14="http://schemas.microsoft.com/office/powerpoint/2010/main" val="248332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EE53-98A7-4F12-91C4-345398A27754}"/>
              </a:ext>
            </a:extLst>
          </p:cNvPr>
          <p:cNvSpPr>
            <a:spLocks noGrp="1"/>
          </p:cNvSpPr>
          <p:nvPr>
            <p:ph type="title"/>
          </p:nvPr>
        </p:nvSpPr>
        <p:spPr/>
        <p:txBody>
          <a:bodyPr/>
          <a:lstStyle/>
          <a:p>
            <a:r>
              <a:rPr lang="en-CA" dirty="0"/>
              <a:t>Diversity icebreaker </a:t>
            </a:r>
            <a:r>
              <a:rPr lang="en-CA" sz="1400" dirty="0"/>
              <a:t>(Ekelund, 1997)</a:t>
            </a:r>
            <a:endParaRPr lang="en-US" sz="1400" dirty="0"/>
          </a:p>
        </p:txBody>
      </p:sp>
      <p:pic>
        <p:nvPicPr>
          <p:cNvPr id="10" name="Content Placeholder 9">
            <a:extLst>
              <a:ext uri="{FF2B5EF4-FFF2-40B4-BE49-F238E27FC236}">
                <a16:creationId xmlns:a16="http://schemas.microsoft.com/office/drawing/2014/main" id="{CDA1059A-2442-4EC1-803A-EF8C1E495670}"/>
              </a:ext>
            </a:extLst>
          </p:cNvPr>
          <p:cNvPicPr>
            <a:picLocks noGrp="1" noChangeAspect="1"/>
          </p:cNvPicPr>
          <p:nvPr>
            <p:ph sz="half" idx="1"/>
          </p:nvPr>
        </p:nvPicPr>
        <p:blipFill>
          <a:blip r:embed="rId3"/>
          <a:stretch>
            <a:fillRect/>
          </a:stretch>
        </p:blipFill>
        <p:spPr>
          <a:xfrm>
            <a:off x="1581150" y="3219489"/>
            <a:ext cx="4271963" cy="1939847"/>
          </a:xfrm>
          <a:prstGeom prst="rect">
            <a:avLst/>
          </a:prstGeom>
        </p:spPr>
      </p:pic>
      <p:sp>
        <p:nvSpPr>
          <p:cNvPr id="9" name="Content Placeholder 8">
            <a:extLst>
              <a:ext uri="{FF2B5EF4-FFF2-40B4-BE49-F238E27FC236}">
                <a16:creationId xmlns:a16="http://schemas.microsoft.com/office/drawing/2014/main" id="{9A19C2EB-FA89-42DF-818B-2B9297A154A2}"/>
              </a:ext>
            </a:extLst>
          </p:cNvPr>
          <p:cNvSpPr>
            <a:spLocks noGrp="1"/>
          </p:cNvSpPr>
          <p:nvPr>
            <p:ph sz="half" idx="2"/>
          </p:nvPr>
        </p:nvSpPr>
        <p:spPr/>
        <p:txBody>
          <a:bodyPr>
            <a:normAutofit/>
          </a:bodyPr>
          <a:lstStyle/>
          <a:p>
            <a:r>
              <a:rPr lang="en-CA" dirty="0">
                <a:latin typeface="Calibri" panose="020F0502020204030204" pitchFamily="34" charset="0"/>
                <a:ea typeface="Calibri" panose="020F0502020204030204" pitchFamily="34" charset="0"/>
              </a:rPr>
              <a:t>Focus </a:t>
            </a:r>
            <a:r>
              <a:rPr lang="en-CA" sz="1800" dirty="0">
                <a:effectLst/>
                <a:latin typeface="Calibri" panose="020F0502020204030204" pitchFamily="34" charset="0"/>
                <a:ea typeface="Calibri" panose="020F0502020204030204" pitchFamily="34" charset="0"/>
              </a:rPr>
              <a:t>group participants came from organizations that had used the Diversity Icebreaker concept in multiple settings, in many years. </a:t>
            </a:r>
          </a:p>
          <a:p>
            <a:r>
              <a:rPr lang="en-CA" sz="1800" dirty="0">
                <a:effectLst/>
                <a:latin typeface="Calibri" panose="020F0502020204030204" pitchFamily="34" charset="0"/>
                <a:ea typeface="Calibri" panose="020F0502020204030204" pitchFamily="34" charset="0"/>
              </a:rPr>
              <a:t>Discussion focused on gaining an understanding of how lessons learned in the workshops were implemented</a:t>
            </a:r>
          </a:p>
          <a:p>
            <a:pPr lvl="1"/>
            <a:r>
              <a:rPr lang="en-CA" dirty="0">
                <a:effectLst/>
                <a:latin typeface="Calibri" panose="020F0502020204030204" pitchFamily="34" charset="0"/>
                <a:ea typeface="Calibri" panose="020F0502020204030204" pitchFamily="34" charset="0"/>
              </a:rPr>
              <a:t>What was integrated </a:t>
            </a:r>
            <a:r>
              <a:rPr lang="en-CA">
                <a:effectLst/>
                <a:latin typeface="Calibri" panose="020F0502020204030204" pitchFamily="34" charset="0"/>
                <a:ea typeface="Calibri" panose="020F0502020204030204" pitchFamily="34" charset="0"/>
              </a:rPr>
              <a:t>in practice in </a:t>
            </a:r>
            <a:r>
              <a:rPr lang="en-CA" dirty="0">
                <a:effectLst/>
                <a:latin typeface="Calibri" panose="020F0502020204030204" pitchFamily="34" charset="0"/>
                <a:ea typeface="Calibri" panose="020F0502020204030204" pitchFamily="34" charset="0"/>
              </a:rPr>
              <a:t>the months and years following multiple seminars.</a:t>
            </a:r>
            <a:endParaRPr lang="en-US" dirty="0"/>
          </a:p>
        </p:txBody>
      </p:sp>
    </p:spTree>
    <p:extLst>
      <p:ext uri="{BB962C8B-B14F-4D97-AF65-F5344CB8AC3E}">
        <p14:creationId xmlns:p14="http://schemas.microsoft.com/office/powerpoint/2010/main" val="4013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EDA-FFED-A345-ADF6-6A27B596F2C8}"/>
              </a:ext>
            </a:extLst>
          </p:cNvPr>
          <p:cNvSpPr>
            <a:spLocks noGrp="1"/>
          </p:cNvSpPr>
          <p:nvPr>
            <p:ph type="title"/>
          </p:nvPr>
        </p:nvSpPr>
        <p:spPr>
          <a:xfrm>
            <a:off x="1451580" y="804520"/>
            <a:ext cx="5140949" cy="1049235"/>
          </a:xfrm>
        </p:spPr>
        <p:txBody>
          <a:bodyPr>
            <a:normAutofit/>
          </a:bodyPr>
          <a:lstStyle/>
          <a:p>
            <a:r>
              <a:rPr lang="en-US" sz="2200" dirty="0"/>
              <a:t>Methodology: Diversity Icebreaker workshop</a:t>
            </a:r>
          </a:p>
        </p:txBody>
      </p:sp>
      <p:sp>
        <p:nvSpPr>
          <p:cNvPr id="3" name="Content Placeholder 2">
            <a:extLst>
              <a:ext uri="{FF2B5EF4-FFF2-40B4-BE49-F238E27FC236}">
                <a16:creationId xmlns:a16="http://schemas.microsoft.com/office/drawing/2014/main" id="{54E058CA-293B-AE4A-8731-5D7E4CDEAC17}"/>
              </a:ext>
            </a:extLst>
          </p:cNvPr>
          <p:cNvSpPr>
            <a:spLocks noGrp="1"/>
          </p:cNvSpPr>
          <p:nvPr>
            <p:ph idx="1"/>
          </p:nvPr>
        </p:nvSpPr>
        <p:spPr>
          <a:xfrm>
            <a:off x="1046061" y="2067770"/>
            <a:ext cx="6711591" cy="3450613"/>
          </a:xfrm>
        </p:spPr>
        <p:txBody>
          <a:bodyPr>
            <a:normAutofit/>
          </a:bodyPr>
          <a:lstStyle/>
          <a:p>
            <a:r>
              <a:rPr lang="en-US" sz="2000" dirty="0"/>
              <a:t>Focus groups from two occupational sectors:</a:t>
            </a:r>
          </a:p>
          <a:p>
            <a:r>
              <a:rPr lang="en-US" sz="2000" dirty="0"/>
              <a:t>Aspects of organizational culture may differ depending on sector within which an organization functions </a:t>
            </a:r>
            <a:r>
              <a:rPr lang="en-US" sz="1600" dirty="0"/>
              <a:t>(Howard, 1998)</a:t>
            </a:r>
          </a:p>
          <a:p>
            <a:pPr lvl="1"/>
            <a:r>
              <a:rPr lang="en-US" i="1" dirty="0"/>
              <a:t>Healthcare sector </a:t>
            </a:r>
            <a:r>
              <a:rPr lang="en-US" dirty="0"/>
              <a:t>– characterized by multiple subcultures, often competing interests (Mannion &amp; Davies, 2018)</a:t>
            </a:r>
          </a:p>
          <a:p>
            <a:pPr lvl="1"/>
            <a:r>
              <a:rPr lang="en-US" i="1" dirty="0"/>
              <a:t>Municipality sector </a:t>
            </a:r>
            <a:r>
              <a:rPr lang="en-US" dirty="0"/>
              <a:t>– emphasis on rationality, formalized decision-making, structure (Parker &amp; Bradley, 2000).</a:t>
            </a:r>
          </a:p>
          <a:p>
            <a:pPr lvl="2"/>
            <a:endParaRPr lang="en-US" dirty="0"/>
          </a:p>
          <a:p>
            <a:endParaRPr lang="en-US" dirty="0"/>
          </a:p>
        </p:txBody>
      </p:sp>
      <p:pic>
        <p:nvPicPr>
          <p:cNvPr id="5" name="Picture 4" descr="A group of people holding objects&#10;&#10;Description automatically generated with low confidence">
            <a:extLst>
              <a:ext uri="{FF2B5EF4-FFF2-40B4-BE49-F238E27FC236}">
                <a16:creationId xmlns:a16="http://schemas.microsoft.com/office/drawing/2014/main" id="{6F4BF3F0-DD06-CE45-82A0-ACCF05F69B32}"/>
              </a:ext>
            </a:extLst>
          </p:cNvPr>
          <p:cNvPicPr>
            <a:picLocks noChangeAspect="1"/>
          </p:cNvPicPr>
          <p:nvPr/>
        </p:nvPicPr>
        <p:blipFill>
          <a:blip r:embed="rId3"/>
          <a:stretch>
            <a:fillRect/>
          </a:stretch>
        </p:blipFill>
        <p:spPr>
          <a:xfrm>
            <a:off x="8427719" y="1211901"/>
            <a:ext cx="3087401" cy="1732804"/>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FAEC7F6F-DF1A-6B41-B834-1110A4A95164}"/>
              </a:ext>
            </a:extLst>
          </p:cNvPr>
          <p:cNvPicPr>
            <a:picLocks noChangeAspect="1"/>
          </p:cNvPicPr>
          <p:nvPr/>
        </p:nvPicPr>
        <p:blipFill>
          <a:blip r:embed="rId4"/>
          <a:stretch>
            <a:fillRect/>
          </a:stretch>
        </p:blipFill>
        <p:spPr>
          <a:xfrm>
            <a:off x="8671815" y="3046893"/>
            <a:ext cx="2599207" cy="1732805"/>
          </a:xfrm>
          <a:prstGeom prst="rect">
            <a:avLst/>
          </a:prstGeom>
        </p:spPr>
      </p:pic>
    </p:spTree>
    <p:extLst>
      <p:ext uri="{BB962C8B-B14F-4D97-AF65-F5344CB8AC3E}">
        <p14:creationId xmlns:p14="http://schemas.microsoft.com/office/powerpoint/2010/main" val="351501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264-5B66-4035-B2FB-889FD3803D3B}"/>
              </a:ext>
            </a:extLst>
          </p:cNvPr>
          <p:cNvSpPr>
            <a:spLocks noGrp="1"/>
          </p:cNvSpPr>
          <p:nvPr>
            <p:ph type="title"/>
          </p:nvPr>
        </p:nvSpPr>
        <p:spPr/>
        <p:txBody>
          <a:bodyPr/>
          <a:lstStyle/>
          <a:p>
            <a:r>
              <a:rPr lang="en-CA" dirty="0"/>
              <a:t>Thematic coding</a:t>
            </a:r>
            <a:endParaRPr lang="en-US" dirty="0"/>
          </a:p>
        </p:txBody>
      </p:sp>
      <p:sp>
        <p:nvSpPr>
          <p:cNvPr id="3" name="Content Placeholder 2">
            <a:extLst>
              <a:ext uri="{FF2B5EF4-FFF2-40B4-BE49-F238E27FC236}">
                <a16:creationId xmlns:a16="http://schemas.microsoft.com/office/drawing/2014/main" id="{8D8BA6E1-34F7-4A71-8898-0424A5AB3ABB}"/>
              </a:ext>
            </a:extLst>
          </p:cNvPr>
          <p:cNvSpPr>
            <a:spLocks noGrp="1"/>
          </p:cNvSpPr>
          <p:nvPr>
            <p:ph idx="1"/>
          </p:nvPr>
        </p:nvSpPr>
        <p:spPr>
          <a:xfrm>
            <a:off x="2231136" y="2372573"/>
            <a:ext cx="7729728" cy="3101983"/>
          </a:xfrm>
        </p:spPr>
        <p:txBody>
          <a:bodyPr/>
          <a:lstStyle/>
          <a:p>
            <a:r>
              <a:rPr lang="en-CA" dirty="0"/>
              <a:t>Codebook developed based on definitions of psychological safety in the literature.</a:t>
            </a:r>
          </a:p>
          <a:p>
            <a:r>
              <a:rPr lang="en-CA" dirty="0"/>
              <a:t>Four trained coders developed a codebook of</a:t>
            </a:r>
          </a:p>
          <a:p>
            <a:pPr lvl="1"/>
            <a:r>
              <a:rPr lang="en-CA" dirty="0"/>
              <a:t>Thematic categories</a:t>
            </a:r>
          </a:p>
          <a:p>
            <a:pPr lvl="1"/>
            <a:r>
              <a:rPr lang="en-CA" dirty="0"/>
              <a:t>Themes</a:t>
            </a:r>
          </a:p>
          <a:p>
            <a:pPr lvl="1"/>
            <a:r>
              <a:rPr lang="en-CA" dirty="0"/>
              <a:t>Linguistic Markers</a:t>
            </a:r>
          </a:p>
          <a:p>
            <a:endParaRPr lang="en-CA" dirty="0"/>
          </a:p>
          <a:p>
            <a:r>
              <a:rPr lang="en-CA" dirty="0"/>
              <a:t>Codebook then applied to transcripts by three trained coders</a:t>
            </a:r>
          </a:p>
          <a:p>
            <a:pPr lvl="1"/>
            <a:endParaRPr lang="en-US" dirty="0"/>
          </a:p>
        </p:txBody>
      </p:sp>
    </p:spTree>
    <p:extLst>
      <p:ext uri="{BB962C8B-B14F-4D97-AF65-F5344CB8AC3E}">
        <p14:creationId xmlns:p14="http://schemas.microsoft.com/office/powerpoint/2010/main" val="383238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B7D3-237B-4649-AD9D-8CAFD3255FCC}"/>
              </a:ext>
            </a:extLst>
          </p:cNvPr>
          <p:cNvSpPr>
            <a:spLocks noGrp="1"/>
          </p:cNvSpPr>
          <p:nvPr>
            <p:ph type="title"/>
          </p:nvPr>
        </p:nvSpPr>
        <p:spPr>
          <a:xfrm>
            <a:off x="1325729" y="278612"/>
            <a:ext cx="9603275" cy="624230"/>
          </a:xfrm>
        </p:spPr>
        <p:txBody>
          <a:bodyPr vert="horz" lIns="91440" tIns="45720" rIns="91440" bIns="45720" rtlCol="0">
            <a:normAutofit/>
          </a:bodyPr>
          <a:lstStyle/>
          <a:p>
            <a:pPr algn="ctr"/>
            <a:r>
              <a:rPr lang="en-US" dirty="0"/>
              <a:t>Psychological safety codebook</a:t>
            </a:r>
          </a:p>
        </p:txBody>
      </p:sp>
      <p:pic>
        <p:nvPicPr>
          <p:cNvPr id="8" name="Picture 7">
            <a:extLst>
              <a:ext uri="{FF2B5EF4-FFF2-40B4-BE49-F238E27FC236}">
                <a16:creationId xmlns:a16="http://schemas.microsoft.com/office/drawing/2014/main" id="{950AAA5F-2D26-B042-A75E-234F25390AC8}"/>
              </a:ext>
            </a:extLst>
          </p:cNvPr>
          <p:cNvPicPr>
            <a:picLocks noChangeAspect="1"/>
          </p:cNvPicPr>
          <p:nvPr/>
        </p:nvPicPr>
        <p:blipFill>
          <a:blip r:embed="rId2"/>
          <a:stretch>
            <a:fillRect/>
          </a:stretch>
        </p:blipFill>
        <p:spPr>
          <a:xfrm>
            <a:off x="1174340" y="1214839"/>
            <a:ext cx="9906051" cy="3929158"/>
          </a:xfrm>
          <a:prstGeom prst="rect">
            <a:avLst/>
          </a:prstGeom>
        </p:spPr>
      </p:pic>
    </p:spTree>
    <p:extLst>
      <p:ext uri="{BB962C8B-B14F-4D97-AF65-F5344CB8AC3E}">
        <p14:creationId xmlns:p14="http://schemas.microsoft.com/office/powerpoint/2010/main" val="226094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2BEFE8-C881-49E1-870C-7E5632A3DEBD}"/>
              </a:ext>
            </a:extLst>
          </p:cNvPr>
          <p:cNvSpPr>
            <a:spLocks noGrp="1"/>
          </p:cNvSpPr>
          <p:nvPr>
            <p:ph type="body" idx="1"/>
          </p:nvPr>
        </p:nvSpPr>
        <p:spPr/>
        <p:txBody>
          <a:bodyPr>
            <a:normAutofit/>
          </a:bodyPr>
          <a:lstStyle/>
          <a:p>
            <a:r>
              <a:rPr lang="en-CA" sz="2400" dirty="0">
                <a:solidFill>
                  <a:schemeClr val="tx1"/>
                </a:solidFill>
              </a:rPr>
              <a:t>Health sector</a:t>
            </a:r>
            <a:endParaRPr lang="en-US" sz="2400" dirty="0">
              <a:solidFill>
                <a:schemeClr val="tx1"/>
              </a:solidFill>
            </a:endParaRPr>
          </a:p>
        </p:txBody>
      </p:sp>
      <p:graphicFrame>
        <p:nvGraphicFramePr>
          <p:cNvPr id="9" name="Table 9">
            <a:extLst>
              <a:ext uri="{FF2B5EF4-FFF2-40B4-BE49-F238E27FC236}">
                <a16:creationId xmlns:a16="http://schemas.microsoft.com/office/drawing/2014/main" id="{5E731843-663D-4CBA-B3B4-9900DCE0DE1F}"/>
              </a:ext>
            </a:extLst>
          </p:cNvPr>
          <p:cNvGraphicFramePr>
            <a:graphicFrameLocks noGrp="1"/>
          </p:cNvGraphicFramePr>
          <p:nvPr>
            <p:ph sz="half" idx="2"/>
            <p:extLst>
              <p:ext uri="{D42A27DB-BD31-4B8C-83A1-F6EECF244321}">
                <p14:modId xmlns:p14="http://schemas.microsoft.com/office/powerpoint/2010/main" val="3671657185"/>
              </p:ext>
            </p:extLst>
          </p:nvPr>
        </p:nvGraphicFramePr>
        <p:xfrm>
          <a:off x="1582738" y="3143250"/>
          <a:ext cx="4270376" cy="1854200"/>
        </p:xfrm>
        <a:graphic>
          <a:graphicData uri="http://schemas.openxmlformats.org/drawingml/2006/table">
            <a:tbl>
              <a:tblPr firstRow="1" bandRow="1">
                <a:tableStyleId>{5C22544A-7EE6-4342-B048-85BDC9FD1C3A}</a:tableStyleId>
              </a:tblPr>
              <a:tblGrid>
                <a:gridCol w="762256">
                  <a:extLst>
                    <a:ext uri="{9D8B030D-6E8A-4147-A177-3AD203B41FA5}">
                      <a16:colId xmlns:a16="http://schemas.microsoft.com/office/drawing/2014/main" val="1977806639"/>
                    </a:ext>
                  </a:extLst>
                </a:gridCol>
                <a:gridCol w="3508120">
                  <a:extLst>
                    <a:ext uri="{9D8B030D-6E8A-4147-A177-3AD203B41FA5}">
                      <a16:colId xmlns:a16="http://schemas.microsoft.com/office/drawing/2014/main" val="2080343239"/>
                    </a:ext>
                  </a:extLst>
                </a:gridCol>
              </a:tblGrid>
              <a:tr h="370840">
                <a:tc>
                  <a:txBody>
                    <a:bodyPr/>
                    <a:lstStyle/>
                    <a:p>
                      <a:pPr algn="ctr"/>
                      <a:r>
                        <a:rPr lang="en-CA" dirty="0"/>
                        <a:t>Rank</a:t>
                      </a:r>
                      <a:endParaRPr lang="en-US" dirty="0"/>
                    </a:p>
                  </a:txBody>
                  <a:tcPr/>
                </a:tc>
                <a:tc>
                  <a:txBody>
                    <a:bodyPr/>
                    <a:lstStyle/>
                    <a:p>
                      <a:pPr algn="ctr"/>
                      <a:r>
                        <a:rPr lang="en-CA" dirty="0"/>
                        <a:t>Theme</a:t>
                      </a:r>
                      <a:endParaRPr lang="en-US" dirty="0"/>
                    </a:p>
                  </a:txBody>
                  <a:tcPr/>
                </a:tc>
                <a:extLst>
                  <a:ext uri="{0D108BD9-81ED-4DB2-BD59-A6C34878D82A}">
                    <a16:rowId xmlns:a16="http://schemas.microsoft.com/office/drawing/2014/main" val="1738389582"/>
                  </a:ext>
                </a:extLst>
              </a:tr>
              <a:tr h="370840">
                <a:tc>
                  <a:txBody>
                    <a:bodyPr/>
                    <a:lstStyle/>
                    <a:p>
                      <a:pPr algn="ctr"/>
                      <a:r>
                        <a:rPr lang="en-CA" dirty="0"/>
                        <a:t>1</a:t>
                      </a:r>
                      <a:endParaRPr lang="en-US" dirty="0"/>
                    </a:p>
                  </a:txBody>
                  <a:tcPr/>
                </a:tc>
                <a:tc>
                  <a:txBody>
                    <a:bodyPr/>
                    <a:lstStyle/>
                    <a:p>
                      <a:r>
                        <a:rPr lang="en-CA" dirty="0"/>
                        <a:t>Belongingness</a:t>
                      </a:r>
                      <a:endParaRPr lang="en-US" dirty="0"/>
                    </a:p>
                  </a:txBody>
                  <a:tcPr/>
                </a:tc>
                <a:extLst>
                  <a:ext uri="{0D108BD9-81ED-4DB2-BD59-A6C34878D82A}">
                    <a16:rowId xmlns:a16="http://schemas.microsoft.com/office/drawing/2014/main" val="1033682295"/>
                  </a:ext>
                </a:extLst>
              </a:tr>
              <a:tr h="370840">
                <a:tc>
                  <a:txBody>
                    <a:bodyPr/>
                    <a:lstStyle/>
                    <a:p>
                      <a:pPr algn="ctr"/>
                      <a:r>
                        <a:rPr lang="en-CA" dirty="0"/>
                        <a:t>2</a:t>
                      </a:r>
                      <a:endParaRPr lang="en-US" dirty="0"/>
                    </a:p>
                  </a:txBody>
                  <a:tcPr/>
                </a:tc>
                <a:tc>
                  <a:txBody>
                    <a:bodyPr/>
                    <a:lstStyle/>
                    <a:p>
                      <a:r>
                        <a:rPr lang="en-CA" dirty="0"/>
                        <a:t>Voice </a:t>
                      </a:r>
                      <a:endParaRPr lang="en-US" dirty="0"/>
                    </a:p>
                  </a:txBody>
                  <a:tcPr/>
                </a:tc>
                <a:extLst>
                  <a:ext uri="{0D108BD9-81ED-4DB2-BD59-A6C34878D82A}">
                    <a16:rowId xmlns:a16="http://schemas.microsoft.com/office/drawing/2014/main" val="1932351910"/>
                  </a:ext>
                </a:extLst>
              </a:tr>
              <a:tr h="370840">
                <a:tc>
                  <a:txBody>
                    <a:bodyPr/>
                    <a:lstStyle/>
                    <a:p>
                      <a:pPr algn="ctr"/>
                      <a:r>
                        <a:rPr lang="en-CA" dirty="0"/>
                        <a:t>3</a:t>
                      </a:r>
                    </a:p>
                  </a:txBody>
                  <a:tcPr/>
                </a:tc>
                <a:tc>
                  <a:txBody>
                    <a:bodyPr/>
                    <a:lstStyle/>
                    <a:p>
                      <a:r>
                        <a:rPr lang="en-CA" dirty="0"/>
                        <a:t>Authenticity</a:t>
                      </a:r>
                    </a:p>
                  </a:txBody>
                  <a:tcPr/>
                </a:tc>
                <a:extLst>
                  <a:ext uri="{0D108BD9-81ED-4DB2-BD59-A6C34878D82A}">
                    <a16:rowId xmlns:a16="http://schemas.microsoft.com/office/drawing/2014/main" val="3805377217"/>
                  </a:ext>
                </a:extLst>
              </a:tr>
              <a:tr h="370840">
                <a:tc>
                  <a:txBody>
                    <a:bodyPr/>
                    <a:lstStyle/>
                    <a:p>
                      <a:pPr algn="ctr"/>
                      <a:r>
                        <a:rPr lang="en-CA" dirty="0"/>
                        <a:t>4</a:t>
                      </a:r>
                      <a:endParaRPr lang="en-US" dirty="0"/>
                    </a:p>
                  </a:txBody>
                  <a:tcPr/>
                </a:tc>
                <a:tc>
                  <a:txBody>
                    <a:bodyPr/>
                    <a:lstStyle/>
                    <a:p>
                      <a:r>
                        <a:rPr lang="en-CA" dirty="0"/>
                        <a:t>Appreciation/Esteem</a:t>
                      </a:r>
                      <a:endParaRPr lang="en-US" dirty="0"/>
                    </a:p>
                  </a:txBody>
                  <a:tcPr/>
                </a:tc>
                <a:extLst>
                  <a:ext uri="{0D108BD9-81ED-4DB2-BD59-A6C34878D82A}">
                    <a16:rowId xmlns:a16="http://schemas.microsoft.com/office/drawing/2014/main" val="2108819545"/>
                  </a:ext>
                </a:extLst>
              </a:tr>
            </a:tbl>
          </a:graphicData>
        </a:graphic>
      </p:graphicFrame>
      <p:graphicFrame>
        <p:nvGraphicFramePr>
          <p:cNvPr id="10" name="Table 10">
            <a:extLst>
              <a:ext uri="{FF2B5EF4-FFF2-40B4-BE49-F238E27FC236}">
                <a16:creationId xmlns:a16="http://schemas.microsoft.com/office/drawing/2014/main" id="{8FE7EBAD-A64F-46DE-A7A5-89BBB5E0692A}"/>
              </a:ext>
            </a:extLst>
          </p:cNvPr>
          <p:cNvGraphicFramePr>
            <a:graphicFrameLocks noGrp="1"/>
          </p:cNvGraphicFramePr>
          <p:nvPr>
            <p:ph sz="quarter" idx="4"/>
            <p:extLst>
              <p:ext uri="{D42A27DB-BD31-4B8C-83A1-F6EECF244321}">
                <p14:modId xmlns:p14="http://schemas.microsoft.com/office/powerpoint/2010/main" val="443122550"/>
              </p:ext>
            </p:extLst>
          </p:nvPr>
        </p:nvGraphicFramePr>
        <p:xfrm>
          <a:off x="6338888" y="3143250"/>
          <a:ext cx="4252912" cy="1854200"/>
        </p:xfrm>
        <a:graphic>
          <a:graphicData uri="http://schemas.openxmlformats.org/drawingml/2006/table">
            <a:tbl>
              <a:tblPr firstRow="1" bandRow="1">
                <a:tableStyleId>{5C22544A-7EE6-4342-B048-85BDC9FD1C3A}</a:tableStyleId>
              </a:tblPr>
              <a:tblGrid>
                <a:gridCol w="843577">
                  <a:extLst>
                    <a:ext uri="{9D8B030D-6E8A-4147-A177-3AD203B41FA5}">
                      <a16:colId xmlns:a16="http://schemas.microsoft.com/office/drawing/2014/main" val="2741412472"/>
                    </a:ext>
                  </a:extLst>
                </a:gridCol>
                <a:gridCol w="3409335">
                  <a:extLst>
                    <a:ext uri="{9D8B030D-6E8A-4147-A177-3AD203B41FA5}">
                      <a16:colId xmlns:a16="http://schemas.microsoft.com/office/drawing/2014/main" val="1966870566"/>
                    </a:ext>
                  </a:extLst>
                </a:gridCol>
              </a:tblGrid>
              <a:tr h="370840">
                <a:tc>
                  <a:txBody>
                    <a:bodyPr/>
                    <a:lstStyle/>
                    <a:p>
                      <a:pPr algn="ctr"/>
                      <a:r>
                        <a:rPr lang="en-CA" dirty="0"/>
                        <a:t>Rank</a:t>
                      </a:r>
                      <a:endParaRPr lang="en-US" dirty="0"/>
                    </a:p>
                  </a:txBody>
                  <a:tcPr/>
                </a:tc>
                <a:tc>
                  <a:txBody>
                    <a:bodyPr/>
                    <a:lstStyle/>
                    <a:p>
                      <a:pPr algn="ctr"/>
                      <a:r>
                        <a:rPr lang="en-CA" dirty="0"/>
                        <a:t>Theme</a:t>
                      </a:r>
                      <a:endParaRPr lang="en-US" dirty="0"/>
                    </a:p>
                  </a:txBody>
                  <a:tcPr/>
                </a:tc>
                <a:extLst>
                  <a:ext uri="{0D108BD9-81ED-4DB2-BD59-A6C34878D82A}">
                    <a16:rowId xmlns:a16="http://schemas.microsoft.com/office/drawing/2014/main" val="3469908494"/>
                  </a:ext>
                </a:extLst>
              </a:tr>
              <a:tr h="370840">
                <a:tc>
                  <a:txBody>
                    <a:bodyPr/>
                    <a:lstStyle/>
                    <a:p>
                      <a:pPr algn="ctr"/>
                      <a:r>
                        <a:rPr lang="en-CA" dirty="0"/>
                        <a:t>1</a:t>
                      </a:r>
                      <a:endParaRPr lang="en-US" dirty="0"/>
                    </a:p>
                  </a:txBody>
                  <a:tcPr/>
                </a:tc>
                <a:tc>
                  <a:txBody>
                    <a:bodyPr/>
                    <a:lstStyle/>
                    <a:p>
                      <a:pPr algn="l"/>
                      <a:r>
                        <a:rPr lang="en-CA" dirty="0"/>
                        <a:t>Belongingness</a:t>
                      </a:r>
                      <a:endParaRPr lang="en-US" dirty="0"/>
                    </a:p>
                  </a:txBody>
                  <a:tcPr/>
                </a:tc>
                <a:extLst>
                  <a:ext uri="{0D108BD9-81ED-4DB2-BD59-A6C34878D82A}">
                    <a16:rowId xmlns:a16="http://schemas.microsoft.com/office/drawing/2014/main" val="3440927642"/>
                  </a:ext>
                </a:extLst>
              </a:tr>
              <a:tr h="370840">
                <a:tc>
                  <a:txBody>
                    <a:bodyPr/>
                    <a:lstStyle/>
                    <a:p>
                      <a:pPr algn="ctr"/>
                      <a:r>
                        <a:rPr lang="en-CA" dirty="0"/>
                        <a:t>2</a:t>
                      </a:r>
                      <a:endParaRPr lang="en-US" dirty="0"/>
                    </a:p>
                  </a:txBody>
                  <a:tcPr/>
                </a:tc>
                <a:tc>
                  <a:txBody>
                    <a:bodyPr/>
                    <a:lstStyle/>
                    <a:p>
                      <a:pPr algn="l"/>
                      <a:r>
                        <a:rPr lang="en-CA" dirty="0"/>
                        <a:t>Voice</a:t>
                      </a:r>
                      <a:endParaRPr lang="en-US" dirty="0"/>
                    </a:p>
                  </a:txBody>
                  <a:tcPr/>
                </a:tc>
                <a:extLst>
                  <a:ext uri="{0D108BD9-81ED-4DB2-BD59-A6C34878D82A}">
                    <a16:rowId xmlns:a16="http://schemas.microsoft.com/office/drawing/2014/main" val="3220352621"/>
                  </a:ext>
                </a:extLst>
              </a:tr>
              <a:tr h="370840">
                <a:tc>
                  <a:txBody>
                    <a:bodyPr/>
                    <a:lstStyle/>
                    <a:p>
                      <a:pPr algn="ctr"/>
                      <a:r>
                        <a:rPr lang="en-CA" dirty="0"/>
                        <a:t>3</a:t>
                      </a:r>
                      <a:endParaRPr lang="en-US" dirty="0"/>
                    </a:p>
                  </a:txBody>
                  <a:tcPr/>
                </a:tc>
                <a:tc>
                  <a:txBody>
                    <a:bodyPr/>
                    <a:lstStyle/>
                    <a:p>
                      <a:pPr algn="l"/>
                      <a:r>
                        <a:rPr lang="en-CA" dirty="0"/>
                        <a:t>Authenticity</a:t>
                      </a:r>
                      <a:endParaRPr lang="en-US" dirty="0"/>
                    </a:p>
                  </a:txBody>
                  <a:tcPr/>
                </a:tc>
                <a:extLst>
                  <a:ext uri="{0D108BD9-81ED-4DB2-BD59-A6C34878D82A}">
                    <a16:rowId xmlns:a16="http://schemas.microsoft.com/office/drawing/2014/main" val="826977452"/>
                  </a:ext>
                </a:extLst>
              </a:tr>
              <a:tr h="370840">
                <a:tc>
                  <a:txBody>
                    <a:bodyPr/>
                    <a:lstStyle/>
                    <a:p>
                      <a:pPr algn="ctr"/>
                      <a:r>
                        <a:rPr lang="en-CA" dirty="0"/>
                        <a:t>4</a:t>
                      </a:r>
                      <a:endParaRPr lang="en-US" dirty="0"/>
                    </a:p>
                  </a:txBody>
                  <a:tcPr/>
                </a:tc>
                <a:tc>
                  <a:txBody>
                    <a:bodyPr/>
                    <a:lstStyle/>
                    <a:p>
                      <a:pPr algn="l"/>
                      <a:r>
                        <a:rPr lang="en-CA" dirty="0"/>
                        <a:t>Appreciation/Esteem</a:t>
                      </a:r>
                      <a:endParaRPr lang="en-US" dirty="0"/>
                    </a:p>
                  </a:txBody>
                  <a:tcPr/>
                </a:tc>
                <a:extLst>
                  <a:ext uri="{0D108BD9-81ED-4DB2-BD59-A6C34878D82A}">
                    <a16:rowId xmlns:a16="http://schemas.microsoft.com/office/drawing/2014/main" val="1335052555"/>
                  </a:ext>
                </a:extLst>
              </a:tr>
            </a:tbl>
          </a:graphicData>
        </a:graphic>
      </p:graphicFrame>
      <p:sp>
        <p:nvSpPr>
          <p:cNvPr id="8" name="Text Placeholder 7">
            <a:extLst>
              <a:ext uri="{FF2B5EF4-FFF2-40B4-BE49-F238E27FC236}">
                <a16:creationId xmlns:a16="http://schemas.microsoft.com/office/drawing/2014/main" id="{76543654-164E-4E34-86C7-533756ABE1CF}"/>
              </a:ext>
            </a:extLst>
          </p:cNvPr>
          <p:cNvSpPr>
            <a:spLocks noGrp="1"/>
          </p:cNvSpPr>
          <p:nvPr>
            <p:ph type="body" sz="quarter" idx="13"/>
          </p:nvPr>
        </p:nvSpPr>
        <p:spPr/>
        <p:txBody>
          <a:bodyPr>
            <a:normAutofit/>
          </a:bodyPr>
          <a:lstStyle/>
          <a:p>
            <a:r>
              <a:rPr lang="en-CA" sz="2400" dirty="0">
                <a:solidFill>
                  <a:schemeClr val="tx1"/>
                </a:solidFill>
              </a:rPr>
              <a:t>Municipality</a:t>
            </a:r>
            <a:endParaRPr lang="en-US" sz="2400" dirty="0">
              <a:solidFill>
                <a:schemeClr val="tx1"/>
              </a:solidFill>
            </a:endParaRPr>
          </a:p>
        </p:txBody>
      </p:sp>
      <p:sp>
        <p:nvSpPr>
          <p:cNvPr id="4" name="Title 3">
            <a:extLst>
              <a:ext uri="{FF2B5EF4-FFF2-40B4-BE49-F238E27FC236}">
                <a16:creationId xmlns:a16="http://schemas.microsoft.com/office/drawing/2014/main" id="{EBB29B11-ECA0-4F6C-8411-9CF86AFF1921}"/>
              </a:ext>
            </a:extLst>
          </p:cNvPr>
          <p:cNvSpPr>
            <a:spLocks noGrp="1"/>
          </p:cNvSpPr>
          <p:nvPr>
            <p:ph type="title"/>
          </p:nvPr>
        </p:nvSpPr>
        <p:spPr/>
        <p:txBody>
          <a:bodyPr/>
          <a:lstStyle/>
          <a:p>
            <a:r>
              <a:rPr lang="en-CA" dirty="0"/>
              <a:t>Results</a:t>
            </a:r>
            <a:endParaRPr lang="en-US" dirty="0"/>
          </a:p>
        </p:txBody>
      </p:sp>
    </p:spTree>
    <p:extLst>
      <p:ext uri="{BB962C8B-B14F-4D97-AF65-F5344CB8AC3E}">
        <p14:creationId xmlns:p14="http://schemas.microsoft.com/office/powerpoint/2010/main" val="2098060689"/>
      </p:ext>
    </p:extLst>
  </p:cSld>
  <p:clrMapOvr>
    <a:masterClrMapping/>
  </p:clrMapOvr>
</p:sld>
</file>

<file path=ppt/theme/theme1.xml><?xml version="1.0" encoding="utf-8"?>
<a:theme xmlns:a="http://schemas.openxmlformats.org/drawingml/2006/main" name="Parc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CCOR &amp; IW Template" id="{90FB270E-2BD3-4CE4-BE08-2B8AF57D9DCD}" vid="{AF408E29-9E5C-4565-9DB9-0F51898401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BAEE03764AE6C459D81C6597F5D3FDB" ma:contentTypeVersion="8" ma:contentTypeDescription="Opprett et nytt dokument." ma:contentTypeScope="" ma:versionID="b7d404ca3f82d97e121d21e09bc3c948">
  <xsd:schema xmlns:xsd="http://www.w3.org/2001/XMLSchema" xmlns:xs="http://www.w3.org/2001/XMLSchema" xmlns:p="http://schemas.microsoft.com/office/2006/metadata/properties" xmlns:ns2="aa294b37-d0d6-4b2f-ae59-7d0f1f142dc6" xmlns:ns3="d705fce1-5f2d-4642-9078-75d83ef4d1c8" targetNamespace="http://schemas.microsoft.com/office/2006/metadata/properties" ma:root="true" ma:fieldsID="2ca785334e80b79bcbd8a3226aba6720" ns2:_="" ns3:_="">
    <xsd:import namespace="aa294b37-d0d6-4b2f-ae59-7d0f1f142dc6"/>
    <xsd:import namespace="d705fce1-5f2d-4642-9078-75d83ef4d1c8"/>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94b37-d0d6-4b2f-ae59-7d0f1f142dc6"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for deling av tips" ma:internalName="SharingHintHash" ma:readOnly="true">
      <xsd:simpleType>
        <xsd:restriction base="dms:Text"/>
      </xsd:simpleType>
    </xsd:element>
    <xsd:element name="SharedWithDetails" ma:index="10"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5fce1-5f2d-4642-9078-75d83ef4d1c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F5359A-4752-4A9E-A77C-A652390BC485}"/>
</file>

<file path=customXml/itemProps2.xml><?xml version="1.0" encoding="utf-8"?>
<ds:datastoreItem xmlns:ds="http://schemas.openxmlformats.org/officeDocument/2006/customXml" ds:itemID="{FE8C87ED-AD46-4B50-9F12-C44841497C3D}"/>
</file>

<file path=customXml/itemProps3.xml><?xml version="1.0" encoding="utf-8"?>
<ds:datastoreItem xmlns:ds="http://schemas.openxmlformats.org/officeDocument/2006/customXml" ds:itemID="{EE42253F-B23F-49E8-934B-6154382F4487}"/>
</file>

<file path=docProps/app.xml><?xml version="1.0" encoding="utf-8"?>
<Properties xmlns="http://schemas.openxmlformats.org/officeDocument/2006/extended-properties" xmlns:vt="http://schemas.openxmlformats.org/officeDocument/2006/docPropsVTypes">
  <Template/>
  <TotalTime>5229</TotalTime>
  <Words>1130</Words>
  <Application>Microsoft Office PowerPoint</Application>
  <PresentationFormat>Widescreen</PresentationFormat>
  <Paragraphs>107</Paragraphs>
  <Slides>12</Slides>
  <Notes>7</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12</vt:i4>
      </vt:variant>
    </vt:vector>
  </HeadingPairs>
  <TitlesOfParts>
    <vt:vector size="20" baseType="lpstr">
      <vt:lpstr>Arial</vt:lpstr>
      <vt:lpstr>Calibri</vt:lpstr>
      <vt:lpstr>Gill Sans MT</vt:lpstr>
      <vt:lpstr>Helvetica</vt:lpstr>
      <vt:lpstr>inherit</vt:lpstr>
      <vt:lpstr>interfaceregular</vt:lpstr>
      <vt:lpstr>Times New Roman</vt:lpstr>
      <vt:lpstr>Parcel</vt:lpstr>
      <vt:lpstr>Employee expectations of psychological safety</vt:lpstr>
      <vt:lpstr>Background </vt:lpstr>
      <vt:lpstr>Research question</vt:lpstr>
      <vt:lpstr>methodology</vt:lpstr>
      <vt:lpstr>Diversity icebreaker (Ekelund, 1997)</vt:lpstr>
      <vt:lpstr>Methodology: Diversity Icebreaker workshop</vt:lpstr>
      <vt:lpstr>Thematic coding</vt:lpstr>
      <vt:lpstr>Psychological safety codebook</vt:lpstr>
      <vt:lpstr>Results</vt:lpstr>
      <vt:lpstr>Discussion</vt:lpstr>
      <vt:lpstr>Limitations</vt:lpstr>
      <vt:lpstr>Future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expectations of psychological safety</dc:title>
  <dc:creator>Nada Hussein</dc:creator>
  <cp:lastModifiedBy>Bjørn Ekelund</cp:lastModifiedBy>
  <cp:revision>174</cp:revision>
  <dcterms:created xsi:type="dcterms:W3CDTF">2022-03-16T18:49:27Z</dcterms:created>
  <dcterms:modified xsi:type="dcterms:W3CDTF">2022-08-04T14:13:56Z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0x010100CBAEE03764AE6C459D81C6597F5D3FDB</vt:lpwstr>
  </property>
</Properties>
</file>